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5" r:id="rId2"/>
  </p:sldMasterIdLst>
  <p:notesMasterIdLst>
    <p:notesMasterId r:id="rId34"/>
  </p:notesMasterIdLst>
  <p:sldIdLst>
    <p:sldId id="304" r:id="rId3"/>
    <p:sldId id="298" r:id="rId4"/>
    <p:sldId id="2211" r:id="rId5"/>
    <p:sldId id="303" r:id="rId6"/>
    <p:sldId id="309" r:id="rId7"/>
    <p:sldId id="312" r:id="rId8"/>
    <p:sldId id="2229" r:id="rId9"/>
    <p:sldId id="637" r:id="rId10"/>
    <p:sldId id="299" r:id="rId11"/>
    <p:sldId id="2201" r:id="rId12"/>
    <p:sldId id="2202" r:id="rId13"/>
    <p:sldId id="318" r:id="rId14"/>
    <p:sldId id="2204" r:id="rId15"/>
    <p:sldId id="2205" r:id="rId16"/>
    <p:sldId id="2208" r:id="rId17"/>
    <p:sldId id="2230" r:id="rId18"/>
    <p:sldId id="2231" r:id="rId19"/>
    <p:sldId id="317" r:id="rId20"/>
    <p:sldId id="331" r:id="rId21"/>
    <p:sldId id="2209" r:id="rId22"/>
    <p:sldId id="2210" r:id="rId23"/>
    <p:sldId id="1416" r:id="rId24"/>
    <p:sldId id="2206" r:id="rId25"/>
    <p:sldId id="2207" r:id="rId26"/>
    <p:sldId id="2219" r:id="rId27"/>
    <p:sldId id="2226" r:id="rId28"/>
    <p:sldId id="2225" r:id="rId29"/>
    <p:sldId id="2222" r:id="rId30"/>
    <p:sldId id="2223" r:id="rId31"/>
    <p:sldId id="2212" r:id="rId32"/>
    <p:sldId id="221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144" userDrawn="1">
          <p15:clr>
            <a:srgbClr val="A4A3A4"/>
          </p15:clr>
        </p15:guide>
        <p15:guide id="4" pos="7416" userDrawn="1">
          <p15:clr>
            <a:srgbClr val="A4A3A4"/>
          </p15:clr>
        </p15:guide>
        <p15:guide id="5" pos="7536" userDrawn="1">
          <p15:clr>
            <a:srgbClr val="A4A3A4"/>
          </p15:clr>
        </p15:guide>
        <p15:guide id="6" orient="horz" pos="3624" userDrawn="1">
          <p15:clr>
            <a:srgbClr val="A4A3A4"/>
          </p15:clr>
        </p15:guide>
        <p15:guide id="7" pos="1392" userDrawn="1">
          <p15:clr>
            <a:srgbClr val="A4A3A4"/>
          </p15:clr>
        </p15:guide>
        <p15:guide id="8" pos="1248" userDrawn="1">
          <p15:clr>
            <a:srgbClr val="A4A3A4"/>
          </p15:clr>
        </p15:guide>
        <p15:guide id="9" orient="horz" pos="4104" userDrawn="1">
          <p15:clr>
            <a:srgbClr val="A4A3A4"/>
          </p15:clr>
        </p15:guide>
        <p15:guide id="10" orient="horz" pos="1008" userDrawn="1">
          <p15:clr>
            <a:srgbClr val="A4A3A4"/>
          </p15:clr>
        </p15:guide>
        <p15:guide id="11" pos="4128" userDrawn="1">
          <p15:clr>
            <a:srgbClr val="A4A3A4"/>
          </p15:clr>
        </p15:guide>
        <p15:guide id="12" pos="7248" userDrawn="1">
          <p15:clr>
            <a:srgbClr val="A4A3A4"/>
          </p15:clr>
        </p15:guide>
        <p15:guide id="13" orient="horz" pos="3384" userDrawn="1">
          <p15:clr>
            <a:srgbClr val="A4A3A4"/>
          </p15:clr>
        </p15:guide>
        <p15:guide id="14" pos="5904" userDrawn="1">
          <p15:clr>
            <a:srgbClr val="A4A3A4"/>
          </p15:clr>
        </p15:guide>
        <p15:guide id="15" pos="6648" userDrawn="1">
          <p15:clr>
            <a:srgbClr val="A4A3A4"/>
          </p15:clr>
        </p15:guide>
        <p15:guide id="16" orient="horz" pos="2328" userDrawn="1">
          <p15:clr>
            <a:srgbClr val="A4A3A4"/>
          </p15:clr>
        </p15:guide>
        <p15:guide id="17" pos="398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3D57B1-A13E-0449-D46B-FC6062D7F5E3}" name="shilpy mehta" initials="sm" userId="f81a07f2068b47e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5BA1"/>
    <a:srgbClr val="0A71B9"/>
    <a:srgbClr val="FFC000"/>
    <a:srgbClr val="8066A7"/>
    <a:srgbClr val="247C48"/>
    <a:srgbClr val="A5E9F9"/>
    <a:srgbClr val="119B49"/>
    <a:srgbClr val="119A49"/>
    <a:srgbClr val="FFFFFF"/>
    <a:srgbClr val="A1B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74FCEF-67E7-422F-BA4D-6472F979B324}" v="1" dt="2025-06-09T12:05:23.5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150" autoAdjust="0"/>
  </p:normalViewPr>
  <p:slideViewPr>
    <p:cSldViewPr snapToGrid="0">
      <p:cViewPr varScale="1">
        <p:scale>
          <a:sx n="80" d="100"/>
          <a:sy n="80" d="100"/>
        </p:scale>
        <p:origin x="1710" y="132"/>
      </p:cViewPr>
      <p:guideLst>
        <p:guide orient="horz" pos="2160"/>
        <p:guide pos="3840"/>
        <p:guide pos="144"/>
        <p:guide pos="7416"/>
        <p:guide pos="7536"/>
        <p:guide orient="horz" pos="3624"/>
        <p:guide pos="1392"/>
        <p:guide pos="1248"/>
        <p:guide orient="horz" pos="4104"/>
        <p:guide orient="horz" pos="1008"/>
        <p:guide pos="4128"/>
        <p:guide pos="7248"/>
        <p:guide orient="horz" pos="3384"/>
        <p:guide pos="5904"/>
        <p:guide pos="6648"/>
        <p:guide orient="horz" pos="2328"/>
        <p:guide pos="3984"/>
      </p:guideLst>
    </p:cSldViewPr>
  </p:slideViewPr>
  <p:notesTextViewPr>
    <p:cViewPr>
      <p:scale>
        <a:sx n="3" d="2"/>
        <a:sy n="3" d="2"/>
      </p:scale>
      <p:origin x="0" y="0"/>
    </p:cViewPr>
  </p:notesTextViewPr>
  <p:sorterViewPr>
    <p:cViewPr>
      <p:scale>
        <a:sx n="100" d="100"/>
        <a:sy n="100" d="100"/>
      </p:scale>
      <p:origin x="0" y="-41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Younes" userId="Ml2Q98nHLtUgzULwdVFmHRnNnxgC4Amt9oTyO7amIgQ=" providerId="None" clId="Web-{24CA7DD0-80EF-43CF-8D2B-A6089D6C6282}"/>
    <pc:docChg chg="modSld">
      <pc:chgData name="Hannah Younes" userId="Ml2Q98nHLtUgzULwdVFmHRnNnxgC4Amt9oTyO7amIgQ=" providerId="None" clId="Web-{24CA7DD0-80EF-43CF-8D2B-A6089D6C6282}" dt="2025-06-02T21:07:02.872" v="0" actId="20577"/>
      <pc:docMkLst>
        <pc:docMk/>
      </pc:docMkLst>
      <pc:sldChg chg="modSp">
        <pc:chgData name="Hannah Younes" userId="Ml2Q98nHLtUgzULwdVFmHRnNnxgC4Amt9oTyO7amIgQ=" providerId="None" clId="Web-{24CA7DD0-80EF-43CF-8D2B-A6089D6C6282}" dt="2025-06-02T21:07:02.872" v="0" actId="20577"/>
        <pc:sldMkLst>
          <pc:docMk/>
          <pc:sldMk cId="976734474" sldId="298"/>
        </pc:sldMkLst>
        <pc:spChg chg="mod">
          <ac:chgData name="Hannah Younes" userId="Ml2Q98nHLtUgzULwdVFmHRnNnxgC4Amt9oTyO7amIgQ=" providerId="None" clId="Web-{24CA7DD0-80EF-43CF-8D2B-A6089D6C6282}" dt="2025-06-02T21:07:02.872" v="0" actId="20577"/>
          <ac:spMkLst>
            <pc:docMk/>
            <pc:sldMk cId="976734474" sldId="298"/>
            <ac:spMk id="6" creationId="{E844A1A0-3445-06D5-7ABE-CBCBD1FF97CB}"/>
          </ac:spMkLst>
        </pc:spChg>
      </pc:sldChg>
    </pc:docChg>
  </pc:docChgLst>
  <pc:docChgLst>
    <pc:chgData name="Hannah Younes" userId="Ml2Q98nHLtUgzULwdVFmHRnNnxgC4Amt9oTyO7amIgQ=" providerId="None" clId="Web-{E874FCEF-67E7-422F-BA4D-6472F979B324}"/>
    <pc:docChg chg="modSld">
      <pc:chgData name="Hannah Younes" userId="Ml2Q98nHLtUgzULwdVFmHRnNnxgC4Amt9oTyO7amIgQ=" providerId="None" clId="Web-{E874FCEF-67E7-422F-BA4D-6472F979B324}" dt="2025-06-09T12:05:20.782" v="1"/>
      <pc:docMkLst>
        <pc:docMk/>
      </pc:docMkLst>
      <pc:sldChg chg="modNotes">
        <pc:chgData name="Hannah Younes" userId="Ml2Q98nHLtUgzULwdVFmHRnNnxgC4Amt9oTyO7amIgQ=" providerId="None" clId="Web-{E874FCEF-67E7-422F-BA4D-6472F979B324}" dt="2025-06-09T12:05:20.782" v="1"/>
        <pc:sldMkLst>
          <pc:docMk/>
          <pc:sldMk cId="3358536321" sldId="31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6/9/2025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1019883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spcBef>
                <a:spcPts val="0"/>
              </a:spcBef>
              <a:spcAft>
                <a:spcPts val="600"/>
              </a:spcAft>
              <a:buNone/>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The Safe Routes to School program is a federal, state, and local effort that creates safer and more appealing conditions for walking, bicycling, and using other wheeled active transportation devices as a healthy part of everyday life. </a:t>
            </a:r>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a:t>
            </a:fld>
            <a:endParaRPr lang="en-US"/>
          </a:p>
        </p:txBody>
      </p:sp>
    </p:spTree>
    <p:extLst>
      <p:ext uri="{BB962C8B-B14F-4D97-AF65-F5344CB8AC3E}">
        <p14:creationId xmlns:p14="http://schemas.microsoft.com/office/powerpoint/2010/main" val="800366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pillar of New Jersey’s Safe Routes to School program is support from regional Safe Routes to School Coordinators housed within New Jersey’s Transportation Management Associations. New Jersey is served by eight Transportation Management Associations, or TMAs. When it comes to funding, infrastructure grants, like building sidewalks or improving crossings, are managed through the NJ Department of Transportation. But for non-infrastructure support, things like education programs, events, and planning help, that’s where the TMAs come in. They receive funding from NJDOT to provide Safe Routes to School services for free to schools and municipalities.</a:t>
            </a:r>
          </a:p>
          <a:p>
            <a:endParaRPr lang="en-US" dirty="0"/>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10</a:t>
            </a:fld>
            <a:endParaRPr lang="en-US"/>
          </a:p>
        </p:txBody>
      </p:sp>
    </p:spTree>
    <p:extLst>
      <p:ext uri="{BB962C8B-B14F-4D97-AF65-F5344CB8AC3E}">
        <p14:creationId xmlns:p14="http://schemas.microsoft.com/office/powerpoint/2010/main" val="1629952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 Routes to School Regional Coordinators offer free assistance with:</a:t>
            </a:r>
          </a:p>
          <a:p>
            <a:pPr marL="171450" indent="-171450">
              <a:buFont typeface="Arial" panose="020B0604020202020204" pitchFamily="34" charset="0"/>
              <a:buChar char="•"/>
            </a:pPr>
            <a:r>
              <a:rPr lang="en-US" dirty="0"/>
              <a:t>Walk and bike to school events.</a:t>
            </a:r>
          </a:p>
          <a:p>
            <a:pPr marL="171450" indent="-171450">
              <a:buFont typeface="Arial" panose="020B0604020202020204" pitchFamily="34" charset="0"/>
              <a:buChar char="•"/>
            </a:pPr>
            <a:r>
              <a:rPr lang="en-US" dirty="0"/>
              <a:t>Bicycle and pedestrian safety education.</a:t>
            </a:r>
          </a:p>
          <a:p>
            <a:pPr marL="171450" indent="-171450">
              <a:buFont typeface="Arial" panose="020B0604020202020204" pitchFamily="34" charset="0"/>
              <a:buChar char="•"/>
            </a:pPr>
            <a:r>
              <a:rPr lang="en-US" dirty="0"/>
              <a:t>School travel plans.</a:t>
            </a:r>
          </a:p>
          <a:p>
            <a:pPr marL="171450" indent="-171450">
              <a:buFont typeface="Arial" panose="020B0604020202020204" pitchFamily="34" charset="0"/>
              <a:buChar char="•"/>
            </a:pPr>
            <a:r>
              <a:rPr lang="en-US" dirty="0"/>
              <a:t>Walk and bike audits around schools.</a:t>
            </a:r>
          </a:p>
          <a:p>
            <a:pPr marL="171450" indent="-171450">
              <a:buFont typeface="Arial" panose="020B0604020202020204" pitchFamily="34" charset="0"/>
              <a:buChar char="•"/>
            </a:pPr>
            <a:r>
              <a:rPr lang="en-US" dirty="0"/>
              <a:t>Safe Routes to School Recognition Award Program applications.</a:t>
            </a:r>
          </a:p>
          <a:p>
            <a:pPr marL="171450" indent="-171450">
              <a:buFont typeface="Arial" panose="020B0604020202020204" pitchFamily="34" charset="0"/>
              <a:buChar char="•"/>
            </a:pPr>
            <a:r>
              <a:rPr lang="en-US" dirty="0"/>
              <a:t>Supportive policies for walking, bicycling, and Complete Streets.</a:t>
            </a:r>
          </a:p>
          <a:p>
            <a:pPr marL="171450" indent="-171450">
              <a:buFont typeface="Arial" panose="020B0604020202020204" pitchFamily="34" charset="0"/>
              <a:buChar char="•"/>
            </a:pPr>
            <a:r>
              <a:rPr lang="en-US" dirty="0"/>
              <a:t>Help with Sustainable Jersey points.</a:t>
            </a:r>
          </a:p>
          <a:p>
            <a:pPr marL="0" indent="0">
              <a:buFont typeface="Arial" panose="020B0604020202020204" pitchFamily="34" charset="0"/>
              <a:buNone/>
            </a:pPr>
            <a:r>
              <a:rPr lang="en-US" dirty="0"/>
              <a:t>and other innovative programs and projects to support safer walking, bicycling, and rolling.</a:t>
            </a:r>
          </a:p>
        </p:txBody>
      </p:sp>
      <p:sp>
        <p:nvSpPr>
          <p:cNvPr id="4" name="Slide Number Placeholder 3"/>
          <p:cNvSpPr>
            <a:spLocks noGrp="1"/>
          </p:cNvSpPr>
          <p:nvPr>
            <p:ph type="sldNum" sz="quarter" idx="5"/>
          </p:nvPr>
        </p:nvSpPr>
        <p:spPr/>
        <p:txBody>
          <a:bodyPr/>
          <a:lstStyle/>
          <a:p>
            <a:fld id="{E0746DE6-3336-457D-A091-FA20AC1C536E}" type="slidenum">
              <a:rPr lang="en-US" smtClean="0"/>
              <a:t>11</a:t>
            </a:fld>
            <a:endParaRPr lang="en-US"/>
          </a:p>
        </p:txBody>
      </p:sp>
    </p:spTree>
    <p:extLst>
      <p:ext uri="{BB962C8B-B14F-4D97-AF65-F5344CB8AC3E}">
        <p14:creationId xmlns:p14="http://schemas.microsoft.com/office/powerpoint/2010/main" val="452605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t>Together, the eight TMAs cover every part of the state. So, no matter where you live in New Jersey, there’s a local Safe Routes to School coordinator ready to help bring Safe Routes to School to your neighborhood. It’s easy to find your Transportation Management Association Safe Routes to School coordinator. If you’re not sure which TMA serves your community, you can easily find out by visiting saferoutesnj.org/find-your-</a:t>
            </a:r>
            <a:r>
              <a:rPr lang="en-US" dirty="0" err="1"/>
              <a:t>srts</a:t>
            </a:r>
            <a:r>
              <a:rPr lang="en-US" dirty="0"/>
              <a:t>-regional-coordinator. </a:t>
            </a:r>
          </a:p>
          <a:p>
            <a:pPr marL="0" marR="0" lvl="0" indent="0" fontAlgn="auto">
              <a:spcBef>
                <a:spcPts val="0"/>
              </a:spcBef>
              <a:spcAft>
                <a:spcPts val="600"/>
              </a:spcAft>
              <a:buClrTx/>
              <a:buSzTx/>
              <a:buNone/>
              <a:tabLst/>
              <a:defRPr/>
            </a:pPr>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12</a:t>
            </a:fld>
            <a:endParaRPr lang="en-US"/>
          </a:p>
        </p:txBody>
      </p:sp>
    </p:spTree>
    <p:extLst>
      <p:ext uri="{BB962C8B-B14F-4D97-AF65-F5344CB8AC3E}">
        <p14:creationId xmlns:p14="http://schemas.microsoft.com/office/powerpoint/2010/main" val="3962886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13</a:t>
            </a:fld>
            <a:endParaRPr lang="en-US"/>
          </a:p>
        </p:txBody>
      </p:sp>
    </p:spTree>
    <p:extLst>
      <p:ext uri="{BB962C8B-B14F-4D97-AF65-F5344CB8AC3E}">
        <p14:creationId xmlns:p14="http://schemas.microsoft.com/office/powerpoint/2010/main" val="926564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pillar of New Jersey’s Safe Routes to School program is the support provided by NJDOTs Safe Routes to School Resource Center at Rutgers University. This team plays a key role in helping communities make walking and bicycling safer and more accessible across the state. They work with public officials, transportation and health professionals, and even parents and volunteers, by sharing research, training, and best practices in safe street design and planning.</a:t>
            </a:r>
          </a:p>
        </p:txBody>
      </p:sp>
      <p:sp>
        <p:nvSpPr>
          <p:cNvPr id="4" name="Slide Number Placeholder 3"/>
          <p:cNvSpPr>
            <a:spLocks noGrp="1"/>
          </p:cNvSpPr>
          <p:nvPr>
            <p:ph type="sldNum" sz="quarter" idx="5"/>
          </p:nvPr>
        </p:nvSpPr>
        <p:spPr/>
        <p:txBody>
          <a:bodyPr/>
          <a:lstStyle/>
          <a:p>
            <a:fld id="{E0746DE6-3336-457D-A091-FA20AC1C536E}" type="slidenum">
              <a:rPr lang="en-US" smtClean="0"/>
              <a:t>14</a:t>
            </a:fld>
            <a:endParaRPr lang="en-US"/>
          </a:p>
        </p:txBody>
      </p:sp>
    </p:spTree>
    <p:extLst>
      <p:ext uri="{BB962C8B-B14F-4D97-AF65-F5344CB8AC3E}">
        <p14:creationId xmlns:p14="http://schemas.microsoft.com/office/powerpoint/2010/main" val="3268382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NJ Safe Routes to School Resource Center also helps develop policies and procedures that support Safe Routes to School, and they provide education and outreach to Regional Coordinators and local champions, people who want to make a difference in their communities. Their goal is to make sure everyone has the tools and knowledge needed to start or strengthen a Safe Routes to School program.</a:t>
            </a:r>
          </a:p>
        </p:txBody>
      </p:sp>
      <p:sp>
        <p:nvSpPr>
          <p:cNvPr id="4" name="Slide Number Placeholder 3"/>
          <p:cNvSpPr>
            <a:spLocks noGrp="1"/>
          </p:cNvSpPr>
          <p:nvPr>
            <p:ph type="sldNum" sz="quarter" idx="5"/>
          </p:nvPr>
        </p:nvSpPr>
        <p:spPr/>
        <p:txBody>
          <a:bodyPr/>
          <a:lstStyle/>
          <a:p>
            <a:fld id="{E0746DE6-3336-457D-A091-FA20AC1C536E}" type="slidenum">
              <a:rPr lang="en-US" smtClean="0"/>
              <a:t>15</a:t>
            </a:fld>
            <a:endParaRPr lang="en-US"/>
          </a:p>
        </p:txBody>
      </p:sp>
    </p:spTree>
    <p:extLst>
      <p:ext uri="{BB962C8B-B14F-4D97-AF65-F5344CB8AC3E}">
        <p14:creationId xmlns:p14="http://schemas.microsoft.com/office/powerpoint/2010/main" val="1551044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61439-38CA-41CC-2A11-BFD949164C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383EB-1C88-A345-DD1D-5D66498AF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B14B2-EF35-903D-5C72-7B6D2EF1B05F}"/>
              </a:ext>
            </a:extLst>
          </p:cNvPr>
          <p:cNvSpPr>
            <a:spLocks noGrp="1"/>
          </p:cNvSpPr>
          <p:nvPr>
            <p:ph type="body" idx="1"/>
          </p:nvPr>
        </p:nvSpPr>
        <p:spPr/>
        <p:txBody>
          <a:bodyPr/>
          <a:lstStyle/>
          <a:p>
            <a:pPr marL="0" marR="0" lvl="0" indent="0" fontAlgn="auto">
              <a:spcBef>
                <a:spcPts val="0"/>
              </a:spcBef>
              <a:spcAft>
                <a:spcPts val="600"/>
              </a:spcAft>
              <a:buClrTx/>
              <a:buSzTx/>
              <a:buNone/>
              <a:tabLst/>
              <a:defRPr/>
            </a:pPr>
            <a:r>
              <a:rPr kumimoji="0" lang="en-US" sz="1400" b="0" i="0" u="none" strike="noStrike" cap="none" spc="0" normalizeH="0" baseline="0" noProof="0" dirty="0">
                <a:ln>
                  <a:noFill/>
                </a:ln>
                <a:effectLst/>
                <a:uLnTx/>
                <a:uFillTx/>
                <a:latin typeface="+mj-lt"/>
              </a:rPr>
              <a:t>Among the resources the NJ Safe Routes to School Resource Center provides includes: </a:t>
            </a:r>
          </a:p>
          <a:p>
            <a:pPr marL="171450" marR="0" lvl="0" indent="-171450" fontAlgn="auto">
              <a:spcBef>
                <a:spcPts val="0"/>
              </a:spcBef>
              <a:spcAft>
                <a:spcPts val="600"/>
              </a:spcAft>
              <a:buClrTx/>
              <a:buSzTx/>
              <a:buFont typeface="Arial" panose="020B0604020202020204" pitchFamily="34" charset="0"/>
              <a:buChar char="•"/>
              <a:tabLst/>
              <a:defRPr/>
            </a:pPr>
            <a:r>
              <a:rPr lang="en-US" dirty="0"/>
              <a:t>Finding your TMA SRTS Coordinator</a:t>
            </a:r>
          </a:p>
          <a:p>
            <a:pPr marL="171450" marR="0" lvl="0" indent="-171450" fontAlgn="auto">
              <a:spcBef>
                <a:spcPts val="0"/>
              </a:spcBef>
              <a:spcAft>
                <a:spcPts val="600"/>
              </a:spcAft>
              <a:buClrTx/>
              <a:buSzTx/>
              <a:buFont typeface="Arial" panose="020B0604020202020204" pitchFamily="34" charset="0"/>
              <a:buChar char="•"/>
              <a:tabLst/>
              <a:defRPr/>
            </a:pPr>
            <a:r>
              <a:rPr lang="en-US" dirty="0"/>
              <a:t>Grant Information</a:t>
            </a:r>
          </a:p>
          <a:p>
            <a:pPr marL="171450" marR="0" lvl="0" indent="-171450" fontAlgn="auto">
              <a:spcBef>
                <a:spcPts val="0"/>
              </a:spcBef>
              <a:spcAft>
                <a:spcPts val="600"/>
              </a:spcAft>
              <a:buClrTx/>
              <a:buSzTx/>
              <a:buFont typeface="Arial" panose="020B0604020202020204" pitchFamily="34" charset="0"/>
              <a:buChar char="•"/>
              <a:tabLst/>
              <a:defRPr/>
            </a:pPr>
            <a:r>
              <a:rPr lang="en-US" dirty="0"/>
              <a:t>Safety Lesson Plans</a:t>
            </a:r>
          </a:p>
          <a:p>
            <a:pPr marL="171450" marR="0" lvl="0" indent="-171450" fontAlgn="auto">
              <a:spcBef>
                <a:spcPts val="0"/>
              </a:spcBef>
              <a:spcAft>
                <a:spcPts val="600"/>
              </a:spcAft>
              <a:buClrTx/>
              <a:buSzTx/>
              <a:buFont typeface="Arial" panose="020B0604020202020204" pitchFamily="34" charset="0"/>
              <a:buChar char="•"/>
              <a:tabLst/>
              <a:defRPr/>
            </a:pPr>
            <a:r>
              <a:rPr lang="en-US" dirty="0"/>
              <a:t>How-To &amp; Case Study Videos</a:t>
            </a:r>
          </a:p>
          <a:p>
            <a:pPr marL="171450" marR="0" lvl="0" indent="-171450" fontAlgn="auto">
              <a:spcBef>
                <a:spcPts val="0"/>
              </a:spcBef>
              <a:spcAft>
                <a:spcPts val="600"/>
              </a:spcAft>
              <a:buClrTx/>
              <a:buSzTx/>
              <a:buFont typeface="Arial" panose="020B0604020202020204" pitchFamily="34" charset="0"/>
              <a:buChar char="•"/>
              <a:tabLst/>
              <a:defRPr/>
            </a:pPr>
            <a:r>
              <a:rPr lang="en-US" dirty="0"/>
              <a:t>Crossing Guard Resources</a:t>
            </a:r>
          </a:p>
          <a:p>
            <a:pPr marL="171450" marR="0" lvl="0" indent="-171450" fontAlgn="auto">
              <a:spcBef>
                <a:spcPts val="0"/>
              </a:spcBef>
              <a:spcAft>
                <a:spcPts val="600"/>
              </a:spcAft>
              <a:buClrTx/>
              <a:buSzTx/>
              <a:buFont typeface="Arial" panose="020B0604020202020204" pitchFamily="34" charset="0"/>
              <a:buChar char="•"/>
              <a:tabLst/>
              <a:defRPr/>
            </a:pPr>
            <a:r>
              <a:rPr lang="en-US" dirty="0"/>
              <a:t>Design Guides</a:t>
            </a:r>
          </a:p>
          <a:p>
            <a:pPr marL="171450" marR="0" lvl="0" indent="-171450" fontAlgn="auto">
              <a:spcBef>
                <a:spcPts val="0"/>
              </a:spcBef>
              <a:spcAft>
                <a:spcPts val="600"/>
              </a:spcAft>
              <a:buClrTx/>
              <a:buSzTx/>
              <a:buFont typeface="Arial" panose="020B0604020202020204" pitchFamily="34" charset="0"/>
              <a:buChar char="•"/>
              <a:tabLst/>
              <a:defRPr/>
            </a:pPr>
            <a:r>
              <a:rPr lang="en-US" dirty="0"/>
              <a:t>Policy Documents</a:t>
            </a:r>
          </a:p>
          <a:p>
            <a:pPr marL="171450" marR="0" lvl="0" indent="-171450" fontAlgn="auto">
              <a:spcBef>
                <a:spcPts val="0"/>
              </a:spcBef>
              <a:spcAft>
                <a:spcPts val="600"/>
              </a:spcAft>
              <a:buClrTx/>
              <a:buSzTx/>
              <a:buFont typeface="Arial" panose="020B0604020202020204" pitchFamily="34" charset="0"/>
              <a:buChar char="•"/>
              <a:tabLst/>
              <a:defRPr/>
            </a:pPr>
            <a:r>
              <a:rPr lang="en-US" dirty="0"/>
              <a:t>Research Studies</a:t>
            </a:r>
          </a:p>
          <a:p>
            <a:pPr marL="171450" marR="0" lvl="0" indent="-171450" fontAlgn="auto">
              <a:spcBef>
                <a:spcPts val="0"/>
              </a:spcBef>
              <a:spcAft>
                <a:spcPts val="600"/>
              </a:spcAft>
              <a:buClrTx/>
              <a:buSzTx/>
              <a:buFont typeface="Arial" panose="020B0604020202020204" pitchFamily="34" charset="0"/>
              <a:buChar char="•"/>
              <a:tabLst/>
              <a:defRPr/>
            </a:pPr>
            <a:r>
              <a:rPr lang="en-US" dirty="0"/>
              <a:t>and a Help Desk</a:t>
            </a:r>
          </a:p>
          <a:p>
            <a:pPr marL="0" marR="0" lvl="0" indent="0" fontAlgn="auto">
              <a:spcBef>
                <a:spcPts val="0"/>
              </a:spcBef>
              <a:spcAft>
                <a:spcPts val="600"/>
              </a:spcAft>
              <a:buClrTx/>
              <a:buSzTx/>
              <a:buNone/>
              <a:tabLst/>
              <a:defRPr/>
            </a:pPr>
            <a:endParaRPr lang="en-US" dirty="0"/>
          </a:p>
        </p:txBody>
      </p:sp>
      <p:sp>
        <p:nvSpPr>
          <p:cNvPr id="4" name="Slide Number Placeholder 3">
            <a:extLst>
              <a:ext uri="{FF2B5EF4-FFF2-40B4-BE49-F238E27FC236}">
                <a16:creationId xmlns:a16="http://schemas.microsoft.com/office/drawing/2014/main" id="{F50FE2B1-26B0-609B-541A-57FA5E088932}"/>
              </a:ext>
            </a:extLst>
          </p:cNvPr>
          <p:cNvSpPr>
            <a:spLocks noGrp="1"/>
          </p:cNvSpPr>
          <p:nvPr>
            <p:ph type="sldNum" sz="quarter" idx="5"/>
          </p:nvPr>
        </p:nvSpPr>
        <p:spPr/>
        <p:txBody>
          <a:bodyPr/>
          <a:lstStyle/>
          <a:p>
            <a:fld id="{E0746DE6-3336-457D-A091-FA20AC1C536E}" type="slidenum">
              <a:rPr lang="en-US" smtClean="0"/>
              <a:t>16</a:t>
            </a:fld>
            <a:endParaRPr lang="en-US"/>
          </a:p>
        </p:txBody>
      </p:sp>
    </p:spTree>
    <p:extLst>
      <p:ext uri="{BB962C8B-B14F-4D97-AF65-F5344CB8AC3E}">
        <p14:creationId xmlns:p14="http://schemas.microsoft.com/office/powerpoint/2010/main" val="1492329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022AF-5FBB-1050-4A5D-914E97847C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2EB757-8C6D-DB5F-78B4-56CE13506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BBBEB7-8978-A94E-572D-90D2E46A9C11}"/>
              </a:ext>
            </a:extLst>
          </p:cNvPr>
          <p:cNvSpPr>
            <a:spLocks noGrp="1"/>
          </p:cNvSpPr>
          <p:nvPr>
            <p:ph type="body" idx="1"/>
          </p:nvPr>
        </p:nvSpPr>
        <p:spPr/>
        <p:txBody>
          <a:bodyPr/>
          <a:lstStyle/>
          <a:p>
            <a:r>
              <a:rPr lang="en-US" b="0" i="0" dirty="0">
                <a:solidFill>
                  <a:srgbClr val="2B2D33"/>
                </a:solidFill>
                <a:effectLst/>
                <a:latin typeface="News Cycle"/>
              </a:rPr>
              <a:t>The New Jersey Safe Routes Resource Center also recognizes the hard work of schools and municipalities that are committed to making it safer for students to walk and bike. That’s done through the Safe Routes to School Recognition Program, a statewide program that celebrates those who are building healthier, safer communities. There are four recognition levels: First Step, Bronze, Silver, and Gold. Each level includes different activities that show your school or town is taking real action to support student safety and health. The deadline to apply is January 31 each year. </a:t>
            </a:r>
          </a:p>
          <a:p>
            <a:endParaRPr lang="en-US" b="0" i="0" dirty="0">
              <a:solidFill>
                <a:srgbClr val="2B2D33"/>
              </a:solidFill>
              <a:effectLst/>
              <a:latin typeface="News Cycle"/>
            </a:endParaRPr>
          </a:p>
          <a:p>
            <a:r>
              <a:rPr lang="en-US" b="0" i="0" dirty="0">
                <a:solidFill>
                  <a:srgbClr val="2B2D33"/>
                </a:solidFill>
                <a:effectLst/>
                <a:latin typeface="News Cycle"/>
              </a:rPr>
              <a:t>This program also connects with Sustainable Jersey. For example, if your school or town earns the Silver-level SRTS recognition, you’ll automatically get points toward the Safe Routes to School action in Sustainable Jersey or Sustainable Jersey for Schools. If you’re not familiar with Sustainable Jersey, it’s a great resource for your community. Visit sustainablejersey.com and explore their many programs and actions. The staff at the Safe Routes Resource Center helps review all the bicycle and pedestrian-related actions in both Sustainable Jersey and Sustainable Jersey for Schools. </a:t>
            </a:r>
          </a:p>
          <a:p>
            <a:pPr marL="0" marR="0" lvl="0" indent="0" fontAlgn="auto">
              <a:spcBef>
                <a:spcPts val="0"/>
              </a:spcBef>
              <a:spcAft>
                <a:spcPts val="600"/>
              </a:spcAft>
              <a:buClrTx/>
              <a:buSzTx/>
              <a:buNone/>
              <a:tabLst/>
              <a:defRPr/>
            </a:pPr>
            <a:endParaRPr lang="en-US" dirty="0"/>
          </a:p>
        </p:txBody>
      </p:sp>
      <p:sp>
        <p:nvSpPr>
          <p:cNvPr id="4" name="Slide Number Placeholder 3">
            <a:extLst>
              <a:ext uri="{FF2B5EF4-FFF2-40B4-BE49-F238E27FC236}">
                <a16:creationId xmlns:a16="http://schemas.microsoft.com/office/drawing/2014/main" id="{224E1E46-8A0C-8D1C-C611-B5FFF281A227}"/>
              </a:ext>
            </a:extLst>
          </p:cNvPr>
          <p:cNvSpPr>
            <a:spLocks noGrp="1"/>
          </p:cNvSpPr>
          <p:nvPr>
            <p:ph type="sldNum" sz="quarter" idx="5"/>
          </p:nvPr>
        </p:nvSpPr>
        <p:spPr/>
        <p:txBody>
          <a:bodyPr/>
          <a:lstStyle/>
          <a:p>
            <a:fld id="{E0746DE6-3336-457D-A091-FA20AC1C536E}" type="slidenum">
              <a:rPr lang="en-US" smtClean="0"/>
              <a:t>17</a:t>
            </a:fld>
            <a:endParaRPr lang="en-US"/>
          </a:p>
        </p:txBody>
      </p:sp>
    </p:spTree>
    <p:extLst>
      <p:ext uri="{BB962C8B-B14F-4D97-AF65-F5344CB8AC3E}">
        <p14:creationId xmlns:p14="http://schemas.microsoft.com/office/powerpoint/2010/main" val="757094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auto">
              <a:spcBef>
                <a:spcPts val="0"/>
              </a:spcBef>
              <a:spcAft>
                <a:spcPts val="600"/>
              </a:spcAft>
              <a:buClrTx/>
              <a:buSzTx/>
              <a:buFont typeface="Arial" panose="020B0604020202020204" pitchFamily="34" charset="0"/>
              <a:buNone/>
              <a:tabLst/>
              <a:defRPr/>
            </a:pPr>
            <a:r>
              <a:rPr lang="en-US" dirty="0"/>
              <a:t>Another important part of the NJ Safe Routes to School Resource Center is the New Jersey Crossing Guard Training and Resources Program, which is co-funded by NJDOT and the NJ Division of Highway Traffic Safety. This program provides research-based training and helpful tools for both school crossing guards and the traffic safety officers who supervise them. Crossing guards play a big role in keeping kids safe on their way to and from school, and they also help teach children how to cross streets safely by setting a good example. This program ensures crossing guards are well-prepared for their duties. If your town needs crossing guard training or resources, visit njcrossingguards.org or contact the SRTS help desk. </a:t>
            </a:r>
          </a:p>
          <a:p>
            <a:pPr marL="0" marR="0" lvl="0" indent="0" fontAlgn="auto">
              <a:spcBef>
                <a:spcPts val="0"/>
              </a:spcBef>
              <a:spcAft>
                <a:spcPts val="600"/>
              </a:spcAft>
              <a:buClrTx/>
              <a:buSzTx/>
              <a:buNone/>
              <a:tabLst/>
              <a:defRPr/>
            </a:pPr>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18</a:t>
            </a:fld>
            <a:endParaRPr lang="en-US"/>
          </a:p>
        </p:txBody>
      </p:sp>
    </p:spTree>
    <p:extLst>
      <p:ext uri="{BB962C8B-B14F-4D97-AF65-F5344CB8AC3E}">
        <p14:creationId xmlns:p14="http://schemas.microsoft.com/office/powerpoint/2010/main" val="2132843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8d44c7ca86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8d44c7ca86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sz="1300" dirty="0"/>
              <a:t>Another key partner in this work is NJDOT’s Bicycle and Pedestrian Resource Center, also known as the BPRC. It is a sister center to the Safe Routes to School Resource Center and is also funded by the New Jersey Department of Transportation. The BPRC provides support to public officials, transportation and health professionals, and community members in creating safer, more accessible environments for walking, bicycling, and using low-speed micromobility devices such as e-scooters and e-bikes. Both centers work together to advance efforts that make active transportation safer and more practical throughout New Jersey.</a:t>
            </a:r>
          </a:p>
          <a:p>
            <a:pPr marL="0" lvl="0" indent="0" algn="l" rtl="0">
              <a:spcBef>
                <a:spcPts val="0"/>
              </a:spcBef>
              <a:spcAft>
                <a:spcPts val="0"/>
              </a:spcAft>
              <a:buClr>
                <a:schemeClr val="dk1"/>
              </a:buClr>
              <a:buSzPts val="1400"/>
              <a:buFont typeface="Arial"/>
              <a:buNone/>
            </a:pPr>
            <a:r>
              <a:rPr lang="en-US" sz="1300" dirty="0"/>
              <a:t>.</a:t>
            </a:r>
            <a:endParaRPr sz="13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285750" algn="l" defTabSz="914400" rtl="0" eaLnBrk="1" fontAlgn="auto" latinLnBrk="0" hangingPunct="1">
              <a:lnSpc>
                <a:spcPct val="100000"/>
              </a:lnSpc>
              <a:spcBef>
                <a:spcPts val="0"/>
              </a:spcBef>
              <a:spcAft>
                <a:spcPts val="60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The overarching program goal is where it’s safe, get youth, including those with disabilities, to walk, bicycle, and roll, and where it’s not safe, make it safe. </a:t>
            </a:r>
            <a:r>
              <a:rPr lang="en-US" sz="1800" dirty="0">
                <a:effectLst/>
                <a:latin typeface="Aptos" panose="020B0004020202020204" pitchFamily="34" charset="0"/>
                <a:ea typeface="Aptos" panose="020B0004020202020204" pitchFamily="34" charset="0"/>
                <a:cs typeface="Times New Roman" panose="02020603050405020304" pitchFamily="18" charset="0"/>
              </a:rPr>
              <a:t>The program aims to foster healthy and active lifestyles from an early age by facilitating the planning, development, and implementation of projects that improve safety for children and youth across all backgrounds and neighborhoods. This program recognizes that a</a:t>
            </a: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 lifetime of being active begins on the way to school.</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a:t>
            </a:fld>
            <a:endParaRPr lang="en-US"/>
          </a:p>
        </p:txBody>
      </p:sp>
    </p:spTree>
    <p:extLst>
      <p:ext uri="{BB962C8B-B14F-4D97-AF65-F5344CB8AC3E}">
        <p14:creationId xmlns:p14="http://schemas.microsoft.com/office/powerpoint/2010/main" val="1442872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auto">
              <a:spcBef>
                <a:spcPts val="0"/>
              </a:spcBef>
              <a:spcAft>
                <a:spcPts val="600"/>
              </a:spcAft>
              <a:buClrTx/>
              <a:buSzTx/>
              <a:buNone/>
              <a:tabLst/>
              <a:defRPr/>
            </a:pPr>
            <a:r>
              <a:rPr lang="en-US" dirty="0"/>
              <a:t>Among the resources and assistance the NJ Bicycle &amp; Pedestrian Resource Center provides are support with: </a:t>
            </a:r>
          </a:p>
          <a:p>
            <a:pPr marL="171450" marR="0" lvl="0" indent="-171450" fontAlgn="auto">
              <a:spcBef>
                <a:spcPts val="0"/>
              </a:spcBef>
              <a:spcAft>
                <a:spcPts val="600"/>
              </a:spcAft>
              <a:buClrTx/>
              <a:buSzTx/>
              <a:buFont typeface="Arial" panose="020B0604020202020204" pitchFamily="34" charset="0"/>
              <a:buChar char="•"/>
              <a:tabLst/>
              <a:defRPr/>
            </a:pPr>
            <a:r>
              <a:rPr lang="en-US" dirty="0"/>
              <a:t>Complete Streets Policy adoption in NJ</a:t>
            </a:r>
          </a:p>
          <a:p>
            <a:pPr marL="171450" marR="0" lvl="0" indent="-171450" fontAlgn="auto">
              <a:spcBef>
                <a:spcPts val="0"/>
              </a:spcBef>
              <a:spcAft>
                <a:spcPts val="600"/>
              </a:spcAft>
              <a:buClrTx/>
              <a:buSzTx/>
              <a:buFont typeface="Arial" panose="020B0604020202020204" pitchFamily="34" charset="0"/>
              <a:buChar char="•"/>
              <a:tabLst/>
              <a:defRPr/>
            </a:pPr>
            <a:r>
              <a:rPr lang="en-US" dirty="0"/>
              <a:t>Complete Streets Technical Assistance</a:t>
            </a:r>
          </a:p>
          <a:p>
            <a:pPr marL="171450" marR="0" lvl="0" indent="-171450" fontAlgn="auto">
              <a:spcBef>
                <a:spcPts val="0"/>
              </a:spcBef>
              <a:spcAft>
                <a:spcPts val="600"/>
              </a:spcAft>
              <a:buClrTx/>
              <a:buSzTx/>
              <a:buFont typeface="Arial" panose="020B0604020202020204" pitchFamily="34" charset="0"/>
              <a:buChar char="•"/>
              <a:tabLst/>
              <a:defRPr/>
            </a:pPr>
            <a:r>
              <a:rPr lang="en-US" dirty="0"/>
              <a:t>Laws &amp; Guidance</a:t>
            </a:r>
          </a:p>
          <a:p>
            <a:pPr marL="171450" marR="0" lvl="0" indent="-171450" fontAlgn="auto">
              <a:spcBef>
                <a:spcPts val="0"/>
              </a:spcBef>
              <a:spcAft>
                <a:spcPts val="600"/>
              </a:spcAft>
              <a:buClrTx/>
              <a:buSzTx/>
              <a:buFont typeface="Arial" panose="020B0604020202020204" pitchFamily="34" charset="0"/>
              <a:buChar char="•"/>
              <a:tabLst/>
              <a:defRPr/>
            </a:pPr>
            <a:r>
              <a:rPr lang="en-US" dirty="0"/>
              <a:t>Micromobility best practices</a:t>
            </a:r>
          </a:p>
          <a:p>
            <a:pPr marL="171450" marR="0" lvl="0" indent="-171450" fontAlgn="auto">
              <a:spcBef>
                <a:spcPts val="0"/>
              </a:spcBef>
              <a:spcAft>
                <a:spcPts val="600"/>
              </a:spcAft>
              <a:buClrTx/>
              <a:buSzTx/>
              <a:buFont typeface="Arial" panose="020B0604020202020204" pitchFamily="34" charset="0"/>
              <a:buChar char="•"/>
              <a:tabLst/>
              <a:defRPr/>
            </a:pPr>
            <a:r>
              <a:rPr lang="en-US" dirty="0"/>
              <a:t>Research Studies</a:t>
            </a:r>
          </a:p>
          <a:p>
            <a:pPr marL="171450" marR="0" lvl="0" indent="-171450" fontAlgn="auto">
              <a:spcBef>
                <a:spcPts val="0"/>
              </a:spcBef>
              <a:spcAft>
                <a:spcPts val="600"/>
              </a:spcAft>
              <a:buClrTx/>
              <a:buSzTx/>
              <a:buFont typeface="Arial" panose="020B0604020202020204" pitchFamily="34" charset="0"/>
              <a:buChar char="•"/>
              <a:tabLst/>
              <a:defRPr/>
            </a:pPr>
            <a:r>
              <a:rPr lang="en-US" dirty="0"/>
              <a:t>and a Help Desk</a:t>
            </a:r>
          </a:p>
          <a:p>
            <a:pPr marL="0" marR="0" lvl="0" indent="0" fontAlgn="auto">
              <a:spcBef>
                <a:spcPts val="0"/>
              </a:spcBef>
              <a:spcAft>
                <a:spcPts val="600"/>
              </a:spcAft>
              <a:buClrTx/>
              <a:buSzTx/>
              <a:buFont typeface="Arial" panose="020B0604020202020204" pitchFamily="34" charset="0"/>
              <a:buNone/>
              <a:tabLst/>
              <a:defRPr/>
            </a:pPr>
            <a:r>
              <a:rPr lang="en-US" dirty="0"/>
              <a:t>In addition, the BPRC supports the NJ Department of Transportation by hosting the NJ Complete Streets Summit and the NJ Bicycle &amp; Pedestrian Advisory Council.</a:t>
            </a:r>
          </a:p>
          <a:p>
            <a:pPr marL="0" marR="0" lvl="0" indent="0" fontAlgn="auto">
              <a:spcBef>
                <a:spcPts val="0"/>
              </a:spcBef>
              <a:spcAft>
                <a:spcPts val="600"/>
              </a:spcAft>
              <a:buClrTx/>
              <a:buSzTx/>
              <a:buFont typeface="Arial" panose="020B0604020202020204" pitchFamily="34" charset="0"/>
              <a:buNone/>
              <a:tabLst/>
              <a:defRPr/>
            </a:pPr>
            <a:endParaRPr lang="en-US" dirty="0"/>
          </a:p>
          <a:p>
            <a:pPr marL="0" marR="0" lvl="0" indent="0" fontAlgn="auto">
              <a:spcBef>
                <a:spcPts val="0"/>
              </a:spcBef>
              <a:spcAft>
                <a:spcPts val="600"/>
              </a:spcAft>
              <a:buClrTx/>
              <a:buSzTx/>
              <a:buNone/>
              <a:tabLst/>
              <a:defRPr/>
            </a:pPr>
            <a:endParaRPr lang="en-US" dirty="0"/>
          </a:p>
          <a:p>
            <a:pPr marL="0" marR="0" lvl="0" indent="0" fontAlgn="auto">
              <a:spcBef>
                <a:spcPts val="0"/>
              </a:spcBef>
              <a:spcAft>
                <a:spcPts val="600"/>
              </a:spcAft>
              <a:buClrTx/>
              <a:buSzTx/>
              <a:buNone/>
              <a:tabLst/>
              <a:defRPr/>
            </a:pPr>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20</a:t>
            </a:fld>
            <a:endParaRPr lang="en-US"/>
          </a:p>
        </p:txBody>
      </p:sp>
    </p:spTree>
    <p:extLst>
      <p:ext uri="{BB962C8B-B14F-4D97-AF65-F5344CB8AC3E}">
        <p14:creationId xmlns:p14="http://schemas.microsoft.com/office/powerpoint/2010/main" val="2771672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auto">
              <a:spcBef>
                <a:spcPts val="0"/>
              </a:spcBef>
              <a:spcAft>
                <a:spcPts val="600"/>
              </a:spcAft>
              <a:buClrTx/>
              <a:buSzTx/>
              <a:buNone/>
              <a:tabLst/>
              <a:defRPr/>
            </a:pPr>
            <a:r>
              <a:rPr kumimoji="0" lang="en-US" sz="1400" b="0" i="0" u="none" strike="noStrike" cap="none" spc="0" normalizeH="0" baseline="0" noProof="0" dirty="0">
                <a:ln>
                  <a:noFill/>
                </a:ln>
                <a:effectLst/>
                <a:uLnTx/>
                <a:uFillTx/>
                <a:latin typeface="+mj-lt"/>
              </a:rPr>
              <a:t>Both the Safe Routes to School Resource Center and the Bicycle and Pedestrian Resource Center offer monthly newsletters and maintain active social media accounts. These newsletters are a great way to stay informed about upcoming initiatives, funding opportunities, and best practices related to </a:t>
            </a:r>
            <a:r>
              <a:rPr kumimoji="0" lang="en-US" sz="1400" b="0" i="0" u="none" strike="noStrike" cap="none" spc="0" normalizeH="0" baseline="0" noProof="0" dirty="0" err="1">
                <a:ln>
                  <a:noFill/>
                </a:ln>
                <a:effectLst/>
                <a:uLnTx/>
                <a:uFillTx/>
                <a:latin typeface="+mj-lt"/>
              </a:rPr>
              <a:t>bicyling</a:t>
            </a:r>
            <a:r>
              <a:rPr kumimoji="0" lang="en-US" sz="1400" b="0" i="0" u="none" strike="noStrike" cap="none" spc="0" normalizeH="0" baseline="0" noProof="0" dirty="0">
                <a:ln>
                  <a:noFill/>
                </a:ln>
                <a:effectLst/>
                <a:uLnTx/>
                <a:uFillTx/>
                <a:latin typeface="+mj-lt"/>
              </a:rPr>
              <a:t>, walking, and Safe Routes to School programs in New Jersey. Anyone interested in supporting safer, healthier communities is encouraged to subscribe and follow for regular updates.</a:t>
            </a:r>
          </a:p>
          <a:p>
            <a:pPr marL="0" marR="0" lvl="0" indent="0" fontAlgn="auto">
              <a:spcBef>
                <a:spcPts val="0"/>
              </a:spcBef>
              <a:spcAft>
                <a:spcPts val="600"/>
              </a:spcAft>
              <a:buClrTx/>
              <a:buSzTx/>
              <a:buNone/>
              <a:tabLst/>
              <a:defRPr/>
            </a:pPr>
            <a:endParaRPr kumimoji="0" lang="en-US" sz="1400" b="0" i="0" u="none" strike="noStrike" cap="none" spc="0" normalizeH="0" baseline="0" noProof="0" dirty="0">
              <a:ln>
                <a:noFill/>
              </a:ln>
              <a:effectLst/>
              <a:uLnTx/>
              <a:uFillTx/>
              <a:latin typeface="+mj-lt"/>
            </a:endParaRPr>
          </a:p>
          <a:p>
            <a:pPr marL="0" marR="0" lvl="0" indent="0" fontAlgn="auto">
              <a:spcBef>
                <a:spcPts val="0"/>
              </a:spcBef>
              <a:spcAft>
                <a:spcPts val="600"/>
              </a:spcAft>
              <a:buClrTx/>
              <a:buSzTx/>
              <a:buNone/>
              <a:tabLst/>
              <a:defRPr/>
            </a:pPr>
            <a:r>
              <a:rPr kumimoji="0" lang="en-US" sz="1400" b="0" i="0" u="none" strike="noStrike" cap="none" spc="0" normalizeH="0" baseline="0" noProof="0" dirty="0">
                <a:ln>
                  <a:noFill/>
                </a:ln>
                <a:effectLst/>
                <a:uLnTx/>
                <a:uFillTx/>
                <a:latin typeface="+mj-lt"/>
              </a:rPr>
              <a:t>Subscribe to the NJ SRTS Scoop - https://visitor.r20.constantcontact.com/manage/optin?v=001C5QOjSvqJgw5ANozt7uYiqw3bZceftyj5I0B208edl4KfiCM6vCovoDEpqkKaXYU9u5ZgO3z6ZqvNXxkcSxkE9RRLy6XsMyQFCx4zwZBfPx2IOf9HHLfwNQ1pTkxA08yUJY3ayA9eii94QauQqi8PFmZLWRsbAjSv10Lmk7bgoELikKbe3k63EZt9FnVv8hP_Qr4F6a4rFY%3D</a:t>
            </a:r>
          </a:p>
          <a:p>
            <a:pPr marL="0" marR="0" lvl="0" indent="0" fontAlgn="auto">
              <a:spcBef>
                <a:spcPts val="0"/>
              </a:spcBef>
              <a:spcAft>
                <a:spcPts val="600"/>
              </a:spcAft>
              <a:buClrTx/>
              <a:buSzTx/>
              <a:buNone/>
              <a:tabLst/>
              <a:defRPr/>
            </a:pPr>
            <a:endParaRPr kumimoji="0" lang="en-US" sz="1400" b="0" i="0" u="none" strike="noStrike" cap="none" spc="0" normalizeH="0" baseline="0" noProof="0" dirty="0">
              <a:ln>
                <a:noFill/>
              </a:ln>
              <a:effectLst/>
              <a:uLnTx/>
              <a:uFillTx/>
              <a:latin typeface="+mj-lt"/>
            </a:endParaRPr>
          </a:p>
          <a:p>
            <a:pPr marL="0" marR="0" lvl="0" indent="0" fontAlgn="auto">
              <a:spcBef>
                <a:spcPts val="0"/>
              </a:spcBef>
              <a:spcAft>
                <a:spcPts val="600"/>
              </a:spcAft>
              <a:buClrTx/>
              <a:buSzTx/>
              <a:buNone/>
              <a:tabLst/>
              <a:defRPr/>
            </a:pPr>
            <a:r>
              <a:rPr kumimoji="0" lang="en-US" sz="1400" b="0" i="0" u="none" strike="noStrike" cap="none" spc="0" normalizeH="0" baseline="0" noProof="0" dirty="0">
                <a:ln>
                  <a:noFill/>
                </a:ln>
                <a:effectLst/>
                <a:uLnTx/>
                <a:uFillTx/>
                <a:latin typeface="+mj-lt"/>
              </a:rPr>
              <a:t>Subscribe to the NJ Walks and Bikes Newsletter, https://visitor.r20.constantcontact.com/manage/optin?v=001g6CvqRJSkzohczUoz0qXfhie_Jpp2VfewzNw08lM9Cecjx3w8bHP_WwNIyLgi42cGg8y82MchtnWTdcbUe-tFKSdJmppAn-vEz1B8Fgg1eTXET1qWfUZvJHc0rMd6uhf_4RAGxqbVg33wtRdjIC-kQ%3D%3D</a:t>
            </a:r>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21</a:t>
            </a:fld>
            <a:endParaRPr lang="en-US"/>
          </a:p>
        </p:txBody>
      </p:sp>
    </p:spTree>
    <p:extLst>
      <p:ext uri="{BB962C8B-B14F-4D97-AF65-F5344CB8AC3E}">
        <p14:creationId xmlns:p14="http://schemas.microsoft.com/office/powerpoint/2010/main" val="114381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are also opportunities to attend in-person events that offer a chance to network, ask questions, and engage directly with experts and peers. The </a:t>
            </a:r>
            <a:r>
              <a:rPr lang="en-US" sz="1200" b="0" i="0" kern="1200" dirty="0" err="1">
                <a:solidFill>
                  <a:schemeClr val="tx1"/>
                </a:solidFill>
                <a:effectLst/>
                <a:latin typeface="+mn-lt"/>
                <a:ea typeface="+mn-ea"/>
                <a:cs typeface="+mn-cs"/>
              </a:rPr>
              <a:t>annaual</a:t>
            </a:r>
            <a:r>
              <a:rPr lang="en-US" sz="1200" b="0" i="0" kern="1200" dirty="0">
                <a:solidFill>
                  <a:schemeClr val="tx1"/>
                </a:solidFill>
                <a:effectLst/>
                <a:latin typeface="+mn-lt"/>
                <a:ea typeface="+mn-ea"/>
                <a:cs typeface="+mn-cs"/>
              </a:rPr>
              <a:t> New Jersey Safe Routes Academy provides a valuable opportunity to attend sessions focused on making communities more walk- and bike-friendly. These events are designed for parents, teachers, students, municipal leaders, volunteers, and anyone interested in improving conditions for walking and bicycling. Attendees learn about best practices, success stories, and tools they can take back and apply in their own communities.</a:t>
            </a:r>
          </a:p>
          <a:p>
            <a:endParaRPr lang="en-US" sz="1200" b="0" i="0" kern="1200" dirty="0">
              <a:solidFill>
                <a:schemeClr val="tx1"/>
              </a:solidFill>
              <a:effectLst/>
              <a:latin typeface="+mn-lt"/>
              <a:ea typeface="+mn-ea"/>
              <a:cs typeface="+mn-cs"/>
            </a:endParaRPr>
          </a:p>
          <a:p>
            <a:r>
              <a:rPr lang="en-US" dirty="0"/>
              <a:t>Held every other year, </a:t>
            </a:r>
            <a:r>
              <a:rPr lang="en-US" sz="1200" b="0" i="0" kern="1200" dirty="0">
                <a:solidFill>
                  <a:schemeClr val="tx1"/>
                </a:solidFill>
                <a:effectLst/>
                <a:latin typeface="+mn-lt"/>
                <a:ea typeface="+mn-ea"/>
                <a:cs typeface="+mn-cs"/>
              </a:rPr>
              <a:t>NJDOTs Complete Streets Summit brings together planners, engineers, health professionals, public officials, and advocates, creating a space for learning, collaboration, and inspiration as communities across New Jersey work toward safer, healthier streets. Interactive training sessions covering all aspects of Complete Streets are also available. </a:t>
            </a:r>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22</a:t>
            </a:fld>
            <a:endParaRPr lang="en-US"/>
          </a:p>
        </p:txBody>
      </p:sp>
    </p:spTree>
    <p:extLst>
      <p:ext uri="{BB962C8B-B14F-4D97-AF65-F5344CB8AC3E}">
        <p14:creationId xmlns:p14="http://schemas.microsoft.com/office/powerpoint/2010/main" val="1554179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3</a:t>
            </a:r>
            <a:r>
              <a:rPr lang="en-US" baseline="30000" dirty="0"/>
              <a:t>rd</a:t>
            </a:r>
            <a:r>
              <a:rPr lang="en-US" dirty="0"/>
              <a:t> pillar of the Safe Routes to School Program is the funder….the NJ Department of Transportation.</a:t>
            </a:r>
          </a:p>
        </p:txBody>
      </p:sp>
      <p:sp>
        <p:nvSpPr>
          <p:cNvPr id="4" name="Slide Number Placeholder 3"/>
          <p:cNvSpPr>
            <a:spLocks noGrp="1"/>
          </p:cNvSpPr>
          <p:nvPr>
            <p:ph type="sldNum" sz="quarter" idx="5"/>
          </p:nvPr>
        </p:nvSpPr>
        <p:spPr/>
        <p:txBody>
          <a:bodyPr/>
          <a:lstStyle/>
          <a:p>
            <a:fld id="{E0746DE6-3336-457D-A091-FA20AC1C536E}" type="slidenum">
              <a:rPr lang="en-US" smtClean="0"/>
              <a:t>23</a:t>
            </a:fld>
            <a:endParaRPr lang="en-US"/>
          </a:p>
        </p:txBody>
      </p:sp>
    </p:spTree>
    <p:extLst>
      <p:ext uri="{BB962C8B-B14F-4D97-AF65-F5344CB8AC3E}">
        <p14:creationId xmlns:p14="http://schemas.microsoft.com/office/powerpoint/2010/main" val="1210226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Jersey Department of Transportation oversees New Jersey’s Safe Routes to School program, ensuring alignment with state transportation goals. The mission of NJDOT is to provide a world-class transportation system that, among other things, enhances the quality of life for residents and the traveling public. NJDOT is responsible for planning and coordinating federal and state transportation projects and funds the TMA Safe Routes to School regional coordinators and the Safe Routes to School Resource Center. </a:t>
            </a:r>
          </a:p>
        </p:txBody>
      </p:sp>
      <p:sp>
        <p:nvSpPr>
          <p:cNvPr id="4" name="Slide Number Placeholder 3"/>
          <p:cNvSpPr>
            <a:spLocks noGrp="1"/>
          </p:cNvSpPr>
          <p:nvPr>
            <p:ph type="sldNum" sz="quarter" idx="5"/>
          </p:nvPr>
        </p:nvSpPr>
        <p:spPr/>
        <p:txBody>
          <a:bodyPr/>
          <a:lstStyle/>
          <a:p>
            <a:fld id="{E0746DE6-3336-457D-A091-FA20AC1C536E}" type="slidenum">
              <a:rPr lang="en-US" smtClean="0"/>
              <a:t>24</a:t>
            </a:fld>
            <a:endParaRPr lang="en-US"/>
          </a:p>
        </p:txBody>
      </p:sp>
    </p:spTree>
    <p:extLst>
      <p:ext uri="{BB962C8B-B14F-4D97-AF65-F5344CB8AC3E}">
        <p14:creationId xmlns:p14="http://schemas.microsoft.com/office/powerpoint/2010/main" val="1186803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Another important way NJDOT supports Safe Routes to School is by offering tools and resources to help municipalities and counties adopt and implement their own Complete Streets policy. NJDOT is a statewide leader in implementing and promoting Complete Streets policies. In December 2024, NJDOT updated its internal Complete Streets Policy, building on its 2009 policy to reflect over a decade of experience, community input, and evolving transportation priorities. By also supporting the local adoption of Complete Streets, NJDOT is helping to build a transportation system that’s safer, more accessible, and more connected for all New Jersey residents.</a:t>
            </a:r>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25</a:t>
            </a:fld>
            <a:endParaRPr lang="en-US"/>
          </a:p>
        </p:txBody>
      </p:sp>
    </p:spTree>
    <p:extLst>
      <p:ext uri="{BB962C8B-B14F-4D97-AF65-F5344CB8AC3E}">
        <p14:creationId xmlns:p14="http://schemas.microsoft.com/office/powerpoint/2010/main" val="2769411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auto">
              <a:spcBef>
                <a:spcPts val="0"/>
              </a:spcBef>
              <a:spcAft>
                <a:spcPts val="600"/>
              </a:spcAft>
              <a:buClrTx/>
              <a:buSzTx/>
              <a:buNone/>
              <a:tabLst/>
              <a:defRPr/>
            </a:pPr>
            <a:r>
              <a:rPr lang="en-US" dirty="0"/>
              <a:t>The New Jersey Department of Transportation provides federal funding to schools and communities to improve walking and bicycling conditions through the Safe Routes to School Infrastructure Grant Program. NJDOT solicits grant applications for infrastructure funding in partnership with the State’s three Metropolitan Planning Organizations. Grant solicitations are typically available every two years. </a:t>
            </a:r>
            <a:r>
              <a:rPr lang="en-US" sz="1200" b="0" i="0" kern="1200" dirty="0">
                <a:solidFill>
                  <a:schemeClr val="tx1"/>
                </a:solidFill>
                <a:effectLst/>
                <a:latin typeface="+mn-lt"/>
                <a:ea typeface="+mn-ea"/>
                <a:cs typeface="+mn-cs"/>
              </a:rPr>
              <a:t>Infrastructure projects include the planning, design, and construction or installation of sidewalks, crosswalks, signals, traffic-calming, and bicycle facilities.</a:t>
            </a:r>
            <a:br>
              <a:rPr lang="en-US" dirty="0"/>
            </a:br>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26</a:t>
            </a:fld>
            <a:endParaRPr lang="en-US"/>
          </a:p>
        </p:txBody>
      </p:sp>
    </p:spTree>
    <p:extLst>
      <p:ext uri="{BB962C8B-B14F-4D97-AF65-F5344CB8AC3E}">
        <p14:creationId xmlns:p14="http://schemas.microsoft.com/office/powerpoint/2010/main" val="2583746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auto">
              <a:spcBef>
                <a:spcPts val="0"/>
              </a:spcBef>
              <a:spcAft>
                <a:spcPts val="600"/>
              </a:spcAft>
              <a:buClrTx/>
              <a:buSzTx/>
              <a:buNone/>
              <a:tabLst/>
              <a:defRPr/>
            </a:pPr>
            <a:r>
              <a:rPr lang="en-US" dirty="0"/>
              <a:t>The New Jersey Department of Transportation provides federal funding through the Transportation Alternatives Set-Aside Program or TASA. NJDOT solicits grant applications for infrastructure funding in partnership with the State’s three Metropolitan Planning Organizations. TASA provides federal funds for community-based “non-traditional” surface transportation projects designed to strengthen the cultural, aesthetic, and environmental aspects of the nation’s intermodal system. Surface transportation includes transportation both by land and water. </a:t>
            </a:r>
          </a:p>
        </p:txBody>
      </p:sp>
      <p:sp>
        <p:nvSpPr>
          <p:cNvPr id="4" name="Slide Number Placeholder 3"/>
          <p:cNvSpPr>
            <a:spLocks noGrp="1"/>
          </p:cNvSpPr>
          <p:nvPr>
            <p:ph type="sldNum" sz="quarter" idx="5"/>
          </p:nvPr>
        </p:nvSpPr>
        <p:spPr/>
        <p:txBody>
          <a:bodyPr/>
          <a:lstStyle/>
          <a:p>
            <a:fld id="{E0746DE6-3336-457D-A091-FA20AC1C536E}" type="slidenum">
              <a:rPr lang="en-US" smtClean="0"/>
              <a:t>27</a:t>
            </a:fld>
            <a:endParaRPr lang="en-US"/>
          </a:p>
        </p:txBody>
      </p:sp>
    </p:spTree>
    <p:extLst>
      <p:ext uri="{BB962C8B-B14F-4D97-AF65-F5344CB8AC3E}">
        <p14:creationId xmlns:p14="http://schemas.microsoft.com/office/powerpoint/2010/main" val="1330306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latin typeface="Arial"/>
                <a:ea typeface="Arial"/>
                <a:cs typeface="Arial"/>
                <a:sym typeface="Arial"/>
              </a:rPr>
              <a:t>The NJDOT Local Aid Resource Center provides grant applications and key resources, including handbooks and a dedicated help desk, to support communities in project planning, grant applications, and project delivery. It also offers guidance on navigating federal and state grant processes and more. This is an excellent starting point for all NJDOT grant-related information, with a website featuring comprehensive resources and assistance at njdotlocalaidrc.com.</a:t>
            </a:r>
          </a:p>
        </p:txBody>
      </p:sp>
      <p:sp>
        <p:nvSpPr>
          <p:cNvPr id="4" name="Slide Number Placeholder 3"/>
          <p:cNvSpPr>
            <a:spLocks noGrp="1"/>
          </p:cNvSpPr>
          <p:nvPr>
            <p:ph type="sldNum" sz="quarter" idx="5"/>
          </p:nvPr>
        </p:nvSpPr>
        <p:spPr/>
        <p:txBody>
          <a:bodyPr/>
          <a:lstStyle/>
          <a:p>
            <a:fld id="{E0746DE6-3336-457D-A091-FA20AC1C536E}" type="slidenum">
              <a:rPr lang="en-US" smtClean="0"/>
              <a:t>28</a:t>
            </a:fld>
            <a:endParaRPr lang="en-US"/>
          </a:p>
        </p:txBody>
      </p:sp>
    </p:spTree>
    <p:extLst>
      <p:ext uri="{BB962C8B-B14F-4D97-AF65-F5344CB8AC3E}">
        <p14:creationId xmlns:p14="http://schemas.microsoft.com/office/powerpoint/2010/main" val="4228056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Arial"/>
                <a:ea typeface="Arial"/>
                <a:cs typeface="Arial"/>
                <a:sym typeface="Arial"/>
              </a:rPr>
              <a:t>If your project requires a more comprehensive bicycle or pedestrian plan, the NJDOT Bureau of Safety, Bicycle, and Pedestrian Programs provides planning technical assistance through its Local Technical Assistance program. This initiative has already supported over 100 towns, pairing them with on-call consultants who guide the planning process and help improve walking and bicycling conditions. To learn more, visit: njbikeped.org/</a:t>
            </a:r>
            <a:r>
              <a:rPr lang="en-US" sz="1200" dirty="0" err="1">
                <a:solidFill>
                  <a:schemeClr val="dk1"/>
                </a:solidFill>
                <a:latin typeface="Arial"/>
                <a:ea typeface="Arial"/>
                <a:cs typeface="Arial"/>
                <a:sym typeface="Arial"/>
              </a:rPr>
              <a:t>njdot</a:t>
            </a:r>
            <a:r>
              <a:rPr lang="en-US" sz="1200" dirty="0">
                <a:solidFill>
                  <a:schemeClr val="dk1"/>
                </a:solidFill>
                <a:latin typeface="Arial"/>
                <a:ea typeface="Arial"/>
                <a:cs typeface="Arial"/>
                <a:sym typeface="Arial"/>
              </a:rPr>
              <a:t>-local-bicycle-and-pedestrian-planning-assistance-program.</a:t>
            </a:r>
          </a:p>
        </p:txBody>
      </p:sp>
      <p:sp>
        <p:nvSpPr>
          <p:cNvPr id="4" name="Slide Number Placeholder 3"/>
          <p:cNvSpPr>
            <a:spLocks noGrp="1"/>
          </p:cNvSpPr>
          <p:nvPr>
            <p:ph type="sldNum" sz="quarter" idx="5"/>
          </p:nvPr>
        </p:nvSpPr>
        <p:spPr/>
        <p:txBody>
          <a:bodyPr/>
          <a:lstStyle/>
          <a:p>
            <a:fld id="{E0746DE6-3336-457D-A091-FA20AC1C536E}" type="slidenum">
              <a:rPr lang="en-US" smtClean="0"/>
              <a:t>29</a:t>
            </a:fld>
            <a:endParaRPr lang="en-US"/>
          </a:p>
        </p:txBody>
      </p:sp>
    </p:spTree>
    <p:extLst>
      <p:ext uri="{BB962C8B-B14F-4D97-AF65-F5344CB8AC3E}">
        <p14:creationId xmlns:p14="http://schemas.microsoft.com/office/powerpoint/2010/main" val="3333032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There are some important updates from the latest federal transportation bill that support Safe Routes to School. One key provision is the push to expand safe active transportation options for high school students, recognizing that teens and youth need safe ways to get to and from school and around their communities. There is also support for improving safety for micromobility, like e-scooters and e-bikes. With more people choosing these ways to travel, it’s important that our streets are designed to keep everyone safe. These updates give communities new tools and funding to make everyday travel safer and healthier for students and families.</a:t>
            </a:r>
          </a:p>
          <a:p>
            <a:pPr marL="0" marR="0">
              <a:lnSpc>
                <a:spcPct val="115000"/>
              </a:lnSpc>
              <a:spcAft>
                <a:spcPts val="800"/>
              </a:spcAft>
            </a:pPr>
            <a:endPar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57150" indent="0">
              <a:lnSpc>
                <a:spcPct val="100000"/>
              </a:lnSpc>
              <a:spcBef>
                <a:spcPts val="0"/>
              </a:spcBef>
              <a:spcAft>
                <a:spcPts val="1200"/>
              </a:spcAft>
              <a:buFont typeface="Arial" panose="020B0604020202020204" pitchFamily="34" charset="0"/>
              <a:buNone/>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https://www.saferoutesnj.org/wp-content/uploads/2020/07/Addendum_Safe-Routes_11.15-1.pdf</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a:t>
            </a:fld>
            <a:endParaRPr lang="en-US"/>
          </a:p>
        </p:txBody>
      </p:sp>
    </p:spTree>
    <p:extLst>
      <p:ext uri="{BB962C8B-B14F-4D97-AF65-F5344CB8AC3E}">
        <p14:creationId xmlns:p14="http://schemas.microsoft.com/office/powerpoint/2010/main" val="2119255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Arial" panose="020B0604020202020204" pitchFamily="34" charset="0"/>
              <a:buNone/>
            </a:pPr>
            <a:r>
              <a:rPr lang="en-US" sz="1400" dirty="0">
                <a:solidFill>
                  <a:schemeClr val="dk1"/>
                </a:solidFill>
              </a:rPr>
              <a:t>NJDOT offers an expanding collection of guides, including the Complete Streets Design Guide and Model Policy, School Zone Design and Bicycle Parking Guides, and the NJ Micromobility Guide. These resources compile current best practices to support NJDOT’s vision of a New Jersey where people of all ages and abilities can walk and bicycle safely, conveniently, and with confidence.</a:t>
            </a:r>
            <a:endParaRPr lang="en-US" dirty="0"/>
          </a:p>
          <a:p>
            <a:pPr marL="0" marR="0" lvl="0" indent="0" fontAlgn="auto">
              <a:spcBef>
                <a:spcPts val="0"/>
              </a:spcBef>
              <a:spcAft>
                <a:spcPts val="600"/>
              </a:spcAft>
              <a:buClrTx/>
              <a:buSzTx/>
              <a:buNone/>
              <a:tabLst/>
              <a:defRPr/>
            </a:pPr>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30</a:t>
            </a:fld>
            <a:endParaRPr lang="en-US"/>
          </a:p>
        </p:txBody>
      </p:sp>
    </p:spTree>
    <p:extLst>
      <p:ext uri="{BB962C8B-B14F-4D97-AF65-F5344CB8AC3E}">
        <p14:creationId xmlns:p14="http://schemas.microsoft.com/office/powerpoint/2010/main" val="2478670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auto">
              <a:spcBef>
                <a:spcPts val="0"/>
              </a:spcBef>
              <a:spcAft>
                <a:spcPts val="600"/>
              </a:spcAft>
              <a:buClrTx/>
              <a:buSzTx/>
              <a:buNone/>
              <a:tabLst/>
              <a:defRPr/>
            </a:pPr>
            <a:r>
              <a:rPr lang="en-US" dirty="0"/>
              <a:t>The New Jersey Safe Routes to School program and its partners are committed to creating safer and healthier communities through active transportation initiatives. For more information and updates, please visit saferoutesnj.org. Thank you!</a:t>
            </a:r>
          </a:p>
          <a:p>
            <a:pPr marL="0" marR="0" lvl="0" indent="0" fontAlgn="auto">
              <a:spcBef>
                <a:spcPts val="0"/>
              </a:spcBef>
              <a:spcAft>
                <a:spcPts val="600"/>
              </a:spcAft>
              <a:buClrTx/>
              <a:buSzTx/>
              <a:buNone/>
              <a:tabLst/>
              <a:defRPr/>
            </a:pPr>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31</a:t>
            </a:fld>
            <a:endParaRPr lang="en-US"/>
          </a:p>
        </p:txBody>
      </p:sp>
    </p:spTree>
    <p:extLst>
      <p:ext uri="{BB962C8B-B14F-4D97-AF65-F5344CB8AC3E}">
        <p14:creationId xmlns:p14="http://schemas.microsoft.com/office/powerpoint/2010/main" val="1448921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orbel" panose="020B0503020204020204" pitchFamily="34" charset="0"/>
              </a:rPr>
              <a:t>The New Jersey program vision is simple but powerful: Safe Routes to School for All. That means no matter where students live, how old they are, or their ability level, they should have safe and welcoming active transportation options. The Safe Routes to School program’s mission is to work hand-in-hand with schools and communities to find and implement real solutions that support active transportation. When a community focuses on creating safer sidewalks, better road crossings, and more bicycle-friendly routes, they are not just improving travel, they are also investing in health, safety, and accessibility for everyone. Together, we can build communities where walking and bicycling aren’t just possible but preferred!</a:t>
            </a:r>
            <a:endParaRPr lang="en-US" b="0" dirty="0"/>
          </a:p>
        </p:txBody>
      </p:sp>
      <p:sp>
        <p:nvSpPr>
          <p:cNvPr id="4" name="Slide Number Placeholder 3"/>
          <p:cNvSpPr>
            <a:spLocks noGrp="1"/>
          </p:cNvSpPr>
          <p:nvPr>
            <p:ph type="sldNum" sz="quarter" idx="5"/>
          </p:nvPr>
        </p:nvSpPr>
        <p:spPr/>
        <p:txBody>
          <a:bodyPr/>
          <a:lstStyle/>
          <a:p>
            <a:fld id="{E0746DE6-3336-457D-A091-FA20AC1C536E}" type="slidenum">
              <a:rPr lang="en-US" smtClean="0"/>
              <a:t>4</a:t>
            </a:fld>
            <a:endParaRPr lang="en-US"/>
          </a:p>
        </p:txBody>
      </p:sp>
    </p:spTree>
    <p:extLst>
      <p:ext uri="{BB962C8B-B14F-4D97-AF65-F5344CB8AC3E}">
        <p14:creationId xmlns:p14="http://schemas.microsoft.com/office/powerpoint/2010/main" val="2587503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8046">
              <a:buFont typeface="Arial"/>
              <a:buNone/>
              <a:defRPr/>
            </a:pPr>
            <a:r>
              <a:rPr lang="en-US" b="0" dirty="0"/>
              <a:t>Safe Routes to School programs also complement Complete Streets. A </a:t>
            </a:r>
            <a:r>
              <a:rPr lang="en-US" dirty="0"/>
              <a:t>Complete</a:t>
            </a:r>
            <a:r>
              <a:rPr lang="en-US" b="0" dirty="0"/>
              <a:t> </a:t>
            </a:r>
            <a:r>
              <a:rPr lang="en-US" dirty="0"/>
              <a:t>Streets approach</a:t>
            </a:r>
            <a:r>
              <a:rPr lang="en-US" b="0" dirty="0"/>
              <a:t> </a:t>
            </a:r>
            <a:r>
              <a:rPr lang="en-US" dirty="0"/>
              <a:t>focuses</a:t>
            </a:r>
            <a:r>
              <a:rPr lang="en-US" sz="1200" dirty="0"/>
              <a:t> on designing streets to </a:t>
            </a:r>
            <a:r>
              <a:rPr lang="en-US" dirty="0"/>
              <a:t>enable</a:t>
            </a:r>
            <a:r>
              <a:rPr lang="en-US" sz="1200" dirty="0"/>
              <a:t> all road users </a:t>
            </a:r>
            <a:r>
              <a:rPr lang="en-US" dirty="0"/>
              <a:t>to travel safely</a:t>
            </a:r>
            <a:r>
              <a:rPr lang="en-US" sz="1200" dirty="0"/>
              <a:t>. Some key tenets of Complete Streets include:</a:t>
            </a:r>
            <a:endParaRPr lang="en-US" dirty="0"/>
          </a:p>
          <a:p>
            <a:pPr marL="285750" indent="-285750" defTabSz="938046">
              <a:buFont typeface="Arial"/>
              <a:buChar char="•"/>
              <a:defRPr/>
            </a:pPr>
            <a:r>
              <a:rPr lang="en-US" b="0" dirty="0"/>
              <a:t>Complete Streets </a:t>
            </a:r>
            <a:r>
              <a:rPr lang="en-US" dirty="0"/>
              <a:t>are</a:t>
            </a:r>
            <a:r>
              <a:rPr lang="en-US" baseline="0" dirty="0"/>
              <a:t> streets </a:t>
            </a:r>
            <a:r>
              <a:rPr lang="en-US" dirty="0"/>
              <a:t>designed for everyone. </a:t>
            </a:r>
            <a:endParaRPr lang="en-US" dirty="0">
              <a:cs typeface="Calibri" panose="020F0502020204030204"/>
            </a:endParaRPr>
          </a:p>
          <a:p>
            <a:pPr marL="285750" indent="-285750" defTabSz="938046">
              <a:buFont typeface="Arial"/>
              <a:buChar char="•"/>
              <a:defRPr/>
            </a:pPr>
            <a:r>
              <a:rPr lang="en-US" dirty="0"/>
              <a:t>By everyone,</a:t>
            </a:r>
            <a:r>
              <a:rPr lang="en-US" baseline="0" dirty="0"/>
              <a:t> we mean all roadway users, all travel modes including pedestrians, bicyclists, and transit users, and travelers of all ages and abilities. </a:t>
            </a:r>
            <a:endParaRPr lang="en-US" baseline="0" dirty="0">
              <a:cs typeface="Calibri" panose="020F0502020204030204"/>
            </a:endParaRPr>
          </a:p>
          <a:p>
            <a:pPr marL="285750" indent="-285750">
              <a:buFont typeface="Arial"/>
              <a:buChar char="•"/>
            </a:pPr>
            <a:r>
              <a:rPr lang="en-US" baseline="0" dirty="0">
                <a:cs typeface="Calibri" panose="020F0502020204030204"/>
              </a:rPr>
              <a:t>In NJ, where we have significant levels of flooding, we also include Green Streets – or streets that address stormwater runoff through infrastructure.</a:t>
            </a:r>
          </a:p>
          <a:p>
            <a:pPr marL="0" indent="0">
              <a:buFont typeface="Arial"/>
              <a:buNone/>
            </a:pPr>
            <a:endParaRPr lang="en-US" baseline="0" dirty="0">
              <a:cs typeface="Calibri" panose="020F0502020204030204"/>
            </a:endParaRPr>
          </a:p>
          <a:p>
            <a:pPr marL="0" indent="0">
              <a:buFont typeface="Arial"/>
              <a:buNone/>
            </a:pPr>
            <a:r>
              <a:rPr lang="en-US" baseline="0" dirty="0">
                <a:cs typeface="Calibri" panose="020F0502020204030204"/>
              </a:rPr>
              <a:t>Complete Streets ensure that street designs prioritize safety, mobility, and accessibility for users of all ages and abilities, fostering community-oriented transportation solutions. </a:t>
            </a:r>
            <a:endParaRPr lang="en-US" dirty="0">
              <a:cs typeface="Calibri" panose="020F0502020204030204"/>
            </a:endParaRPr>
          </a:p>
          <a:p>
            <a:endParaRPr lang="en-US" baseline="0" dirty="0"/>
          </a:p>
          <a:p>
            <a:endParaRPr lang="en-US" dirty="0"/>
          </a:p>
          <a:p>
            <a:pPr marL="342900" indent="-285750">
              <a:spcBef>
                <a:spcPts val="0"/>
              </a:spcBef>
              <a:spcAft>
                <a:spcPts val="600"/>
              </a:spcAft>
              <a:defRPr/>
            </a:pPr>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5</a:t>
            </a:fld>
            <a:endParaRPr lang="en-US"/>
          </a:p>
        </p:txBody>
      </p:sp>
    </p:spTree>
    <p:extLst>
      <p:ext uri="{BB962C8B-B14F-4D97-AF65-F5344CB8AC3E}">
        <p14:creationId xmlns:p14="http://schemas.microsoft.com/office/powerpoint/2010/main" val="1677763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Safe Routes to School and Complete Streets are also part of a bigger national roadway safety effort called the Safe System Approach, led by the Federal Highway Administration. The Safe System Approach focuses on designing roads and systems that are more forgiving, so if someone messes up, it doesn’t end in tragedy. Some of the key ideas behind this approach include:</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Understanding that human error is inevitable, we need to take proactive steps to prevent crashes before they happen.</a:t>
            </a:r>
          </a:p>
          <a:p>
            <a:pPr marL="285750" marR="0" indent="-285750">
              <a:lnSpc>
                <a:spcPct val="115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Recognizing that safety is a shared responsibility between stakeholders, including government at all levels, industry, non-profits and advocacy, researchers, and the public.</a:t>
            </a:r>
          </a:p>
          <a:p>
            <a:pPr marL="285750" marR="0" indent="-285750">
              <a:lnSpc>
                <a:spcPct val="115000"/>
              </a:lnSpc>
              <a:spcAft>
                <a:spcPts val="800"/>
              </a:spcAft>
              <a:buFont typeface="Arial" panose="020B0604020202020204" pitchFamily="34" charset="0"/>
              <a:buChar char="•"/>
            </a:pPr>
            <a:r>
              <a:rPr lang="en-US" sz="1800" kern="100" dirty="0">
                <a:latin typeface="Aptos"/>
                <a:ea typeface="Aptos" panose="020B0004020202020204" pitchFamily="34" charset="0"/>
                <a:cs typeface="Times New Roman" panose="02020603050405020304" pitchFamily="18" charset="0"/>
              </a:rPr>
              <a:t>And</a:t>
            </a:r>
            <a:r>
              <a:rPr lang="en-US" sz="1800" kern="100" dirty="0">
                <a:effectLst/>
                <a:latin typeface="Aptos"/>
                <a:ea typeface="Aptos" panose="020B0004020202020204" pitchFamily="34" charset="0"/>
                <a:cs typeface="Times New Roman" panose="02020603050405020304" pitchFamily="18" charset="0"/>
              </a:rPr>
              <a:t> building in layers of protection, so if one safety measure fails, another can catch the mistake.</a:t>
            </a:r>
          </a:p>
          <a:p>
            <a:pPr marL="0" marR="0" indent="0">
              <a:lnSpc>
                <a:spcPct val="115000"/>
              </a:lnSpc>
              <a:spcAft>
                <a:spcPts val="800"/>
              </a:spcAft>
              <a:buFont typeface="Arial" panose="020B0604020202020204" pitchFamily="34" charset="0"/>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The Safe System Approach emphasizes comprehensive actions to significantly reduce serious and fatal road injuries, supported by a new slogan, "Zero is our goal, a safe system is how we get there."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685800" lvl="1" indent="-228600">
              <a:buFont typeface="+mj-lt"/>
              <a:buAutoNum type="arabicPeriod"/>
            </a:pPr>
            <a:endParaRPr lang="en-US" baseline="0" dirty="0">
              <a:cs typeface="Calibri"/>
            </a:endParaRPr>
          </a:p>
          <a:p>
            <a:pPr marL="342900" indent="-285750">
              <a:spcBef>
                <a:spcPts val="0"/>
              </a:spcBef>
              <a:spcAft>
                <a:spcPts val="600"/>
              </a:spcAft>
              <a:defRPr/>
            </a:pPr>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6</a:t>
            </a:fld>
            <a:endParaRPr lang="en-US"/>
          </a:p>
        </p:txBody>
      </p:sp>
    </p:spTree>
    <p:extLst>
      <p:ext uri="{BB962C8B-B14F-4D97-AF65-F5344CB8AC3E}">
        <p14:creationId xmlns:p14="http://schemas.microsoft.com/office/powerpoint/2010/main" val="1979813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DB8F5-E9D6-3438-93E3-B05C67986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58FC29-7930-0A6A-83DD-70F98A7E9C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26887-0053-0DB9-A186-E5CD5C8B0D5C}"/>
              </a:ext>
            </a:extLst>
          </p:cNvPr>
          <p:cNvSpPr>
            <a:spLocks noGrp="1"/>
          </p:cNvSpPr>
          <p:nvPr>
            <p:ph type="body" idx="1"/>
          </p:nvPr>
        </p:nvSpPr>
        <p:spPr/>
        <p:txBody>
          <a:bodyPr/>
          <a:lstStyle/>
          <a:p>
            <a:r>
              <a:rPr lang="en-US" sz="1800" dirty="0">
                <a:effectLst/>
              </a:rPr>
              <a:t>The U.S. Department of Transportation has made a bold commitment to reduce serious and fatal injuries on our roads to reach zero roadway deaths. This goal isn’t just about numbers. It’s about changing the way we think, where we no longer accept traffic deaths as inevitable. Instead, we treat them as preventable and unacceptable. In New Jersey, the Department of Transportation is on board with this vision. Through the Strategic Highway Safety Plan, NJDOT is working to make public roads in the state safer. To support this effort, the state legislator created the New Jersey Target Zero Commission in a bill signed by the governor. The mission is to create an Action Plan that identifies key policies, programs, and strategies to reach zero traffic fatalities by 2040.</a:t>
            </a:r>
            <a:endParaRPr lang="en-US" dirty="0"/>
          </a:p>
        </p:txBody>
      </p:sp>
      <p:sp>
        <p:nvSpPr>
          <p:cNvPr id="4" name="Slide Number Placeholder 3">
            <a:extLst>
              <a:ext uri="{FF2B5EF4-FFF2-40B4-BE49-F238E27FC236}">
                <a16:creationId xmlns:a16="http://schemas.microsoft.com/office/drawing/2014/main" id="{788E382F-133F-9089-1D46-D4E44065E489}"/>
              </a:ext>
            </a:extLst>
          </p:cNvPr>
          <p:cNvSpPr>
            <a:spLocks noGrp="1"/>
          </p:cNvSpPr>
          <p:nvPr>
            <p:ph type="sldNum" sz="quarter" idx="5"/>
          </p:nvPr>
        </p:nvSpPr>
        <p:spPr/>
        <p:txBody>
          <a:bodyPr/>
          <a:lstStyle/>
          <a:p>
            <a:fld id="{E0746DE6-3336-457D-A091-FA20AC1C536E}" type="slidenum">
              <a:rPr lang="en-US" smtClean="0"/>
              <a:t>7</a:t>
            </a:fld>
            <a:endParaRPr lang="en-US"/>
          </a:p>
        </p:txBody>
      </p:sp>
    </p:spTree>
    <p:extLst>
      <p:ext uri="{BB962C8B-B14F-4D97-AF65-F5344CB8AC3E}">
        <p14:creationId xmlns:p14="http://schemas.microsoft.com/office/powerpoint/2010/main" val="337644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Complete Streets and Safe Routes to School are pivotal strategies in the pursuit of zero roadway deaths. Complete Streets policies focus on designing streets that accommodate safe usage by all users, while Safe Routes to School initiatives promote safe travel options for students, including education on pedestrian and bicyclist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lgn="l"/>
            <a:r>
              <a:rPr lang="en-US" dirty="0"/>
              <a:t>This diagram provides a relationship between zero death initiatives, the Safe System Approach, and Complete Streets, which include Safe Routes to School and Safe Streets to Transit. The goal is zero deaths on our roads. The System Approach </a:t>
            </a:r>
            <a:r>
              <a:rPr lang="en-US" sz="1200" dirty="0"/>
              <a:t>outlines the strategy for this goal. Complete Streets and Safe Routes to School provide methods to reach the goal of zero deaths.</a:t>
            </a:r>
          </a:p>
          <a:p>
            <a:pPr lvl="0"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FA7D69-CF90-4297-B650-230F9BFBF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116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closer look at how Safe Routes to School works in New Jersey. The program is built around three key pillars that help shape safer, healthier communities.</a:t>
            </a:r>
          </a:p>
        </p:txBody>
      </p:sp>
      <p:sp>
        <p:nvSpPr>
          <p:cNvPr id="4" name="Slide Number Placeholder 3"/>
          <p:cNvSpPr>
            <a:spLocks noGrp="1"/>
          </p:cNvSpPr>
          <p:nvPr>
            <p:ph type="sldNum" sz="quarter" idx="5"/>
          </p:nvPr>
        </p:nvSpPr>
        <p:spPr/>
        <p:txBody>
          <a:bodyPr/>
          <a:lstStyle/>
          <a:p>
            <a:fld id="{E0746DE6-3336-457D-A091-FA20AC1C536E}" type="slidenum">
              <a:rPr lang="en-US" smtClean="0"/>
              <a:t>9</a:t>
            </a:fld>
            <a:endParaRPr lang="en-US"/>
          </a:p>
        </p:txBody>
      </p:sp>
    </p:spTree>
    <p:extLst>
      <p:ext uri="{BB962C8B-B14F-4D97-AF65-F5344CB8AC3E}">
        <p14:creationId xmlns:p14="http://schemas.microsoft.com/office/powerpoint/2010/main" val="2536552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391AB-F383-4237-A071-AD1C6E9246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6636DA-4FDE-4B32-8CCE-37EFA3E757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F87932-8FF0-4DF1-A776-9A3CE37618A7}"/>
              </a:ext>
            </a:extLst>
          </p:cNvPr>
          <p:cNvSpPr>
            <a:spLocks noGrp="1"/>
          </p:cNvSpPr>
          <p:nvPr>
            <p:ph type="dt" sz="half" idx="10"/>
          </p:nvPr>
        </p:nvSpPr>
        <p:spPr/>
        <p:txBody>
          <a:bodyPr/>
          <a:lstStyle/>
          <a:p>
            <a:fld id="{5D6495F3-B757-4FAF-98AA-EDA7D1485485}" type="datetimeFigureOut">
              <a:rPr lang="en-US" smtClean="0"/>
              <a:t>6/9/2025</a:t>
            </a:fld>
            <a:endParaRPr lang="en-US"/>
          </a:p>
        </p:txBody>
      </p:sp>
      <p:sp>
        <p:nvSpPr>
          <p:cNvPr id="5" name="Footer Placeholder 4">
            <a:extLst>
              <a:ext uri="{FF2B5EF4-FFF2-40B4-BE49-F238E27FC236}">
                <a16:creationId xmlns:a16="http://schemas.microsoft.com/office/drawing/2014/main" id="{5F38FAB8-C9F1-4DBB-B355-D8DEE3706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490E3-D8E8-4766-9104-14009BF5636F}"/>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34569019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8678-553E-4A5B-8CFE-5DB358BDF3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3AF303-1F73-4575-83E6-561589F163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36EC56-7DCF-400D-A871-C26291EB10AD}"/>
              </a:ext>
            </a:extLst>
          </p:cNvPr>
          <p:cNvSpPr>
            <a:spLocks noGrp="1"/>
          </p:cNvSpPr>
          <p:nvPr>
            <p:ph type="dt" sz="half" idx="10"/>
          </p:nvPr>
        </p:nvSpPr>
        <p:spPr/>
        <p:txBody>
          <a:bodyPr/>
          <a:lstStyle/>
          <a:p>
            <a:fld id="{5D6495F3-B757-4FAF-98AA-EDA7D1485485}" type="datetimeFigureOut">
              <a:rPr lang="en-US" smtClean="0"/>
              <a:t>6/9/2025</a:t>
            </a:fld>
            <a:endParaRPr lang="en-US"/>
          </a:p>
        </p:txBody>
      </p:sp>
      <p:sp>
        <p:nvSpPr>
          <p:cNvPr id="5" name="Footer Placeholder 4">
            <a:extLst>
              <a:ext uri="{FF2B5EF4-FFF2-40B4-BE49-F238E27FC236}">
                <a16:creationId xmlns:a16="http://schemas.microsoft.com/office/drawing/2014/main" id="{17FFAC5B-7C77-4F8C-ADB0-8D208A2EB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2F48AF-AB8F-4DD2-BC77-7E2F42AD3B87}"/>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3187317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ED820-BFE6-41B5-8064-984037A999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A27FEA-5359-474A-B4F8-FF510DD748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4DD33D-563C-4B8C-B8C1-625FF5C5B85D}"/>
              </a:ext>
            </a:extLst>
          </p:cNvPr>
          <p:cNvSpPr>
            <a:spLocks noGrp="1"/>
          </p:cNvSpPr>
          <p:nvPr>
            <p:ph type="dt" sz="half" idx="10"/>
          </p:nvPr>
        </p:nvSpPr>
        <p:spPr/>
        <p:txBody>
          <a:bodyPr/>
          <a:lstStyle/>
          <a:p>
            <a:fld id="{5D6495F3-B757-4FAF-98AA-EDA7D1485485}" type="datetimeFigureOut">
              <a:rPr lang="en-US" smtClean="0"/>
              <a:t>6/9/2025</a:t>
            </a:fld>
            <a:endParaRPr lang="en-US"/>
          </a:p>
        </p:txBody>
      </p:sp>
      <p:sp>
        <p:nvSpPr>
          <p:cNvPr id="5" name="Footer Placeholder 4">
            <a:extLst>
              <a:ext uri="{FF2B5EF4-FFF2-40B4-BE49-F238E27FC236}">
                <a16:creationId xmlns:a16="http://schemas.microsoft.com/office/drawing/2014/main" id="{40471877-89FD-46BE-832F-C5660A556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E675F-CC4D-48CF-90C8-53829EE08B8C}"/>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2454621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6" name="Google Shape;56;p14"/>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7" name="Google Shape;57;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62103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0" name="Google Shape;60;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0082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4" name="Google Shape;64;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01041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68" name="Google Shape;68;p17"/>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69" name="Google Shape;69;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25243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2855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5" name="Google Shape;75;p19"/>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76" name="Google Shape;76;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92030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79" name="Google Shape;79;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3894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
        <p:cNvGrpSpPr/>
        <p:nvPr/>
      </p:nvGrpSpPr>
      <p:grpSpPr>
        <a:xfrm>
          <a:off x="0" y="0"/>
          <a:ext cx="0" cy="0"/>
          <a:chOff x="0" y="0"/>
          <a:chExt cx="0" cy="0"/>
        </a:xfrm>
      </p:grpSpPr>
      <p:sp>
        <p:nvSpPr>
          <p:cNvPr id="81" name="Google Shape;81;p2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1"/>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3" name="Google Shape;83;p21"/>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4" name="Google Shape;84;p21"/>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85" name="Google Shape;85;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1830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BC967-18DB-4664-9B4D-06177FB946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F7174-64B4-4D8F-BF44-3DD1F66CAD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D83D3-86C4-482F-A2DC-B4C55DBF3F7A}"/>
              </a:ext>
            </a:extLst>
          </p:cNvPr>
          <p:cNvSpPr>
            <a:spLocks noGrp="1"/>
          </p:cNvSpPr>
          <p:nvPr>
            <p:ph type="dt" sz="half" idx="10"/>
          </p:nvPr>
        </p:nvSpPr>
        <p:spPr/>
        <p:txBody>
          <a:bodyPr/>
          <a:lstStyle/>
          <a:p>
            <a:fld id="{5D6495F3-B757-4FAF-98AA-EDA7D1485485}" type="datetimeFigureOut">
              <a:rPr lang="en-US" smtClean="0"/>
              <a:t>6/9/2025</a:t>
            </a:fld>
            <a:endParaRPr lang="en-US"/>
          </a:p>
        </p:txBody>
      </p:sp>
      <p:sp>
        <p:nvSpPr>
          <p:cNvPr id="5" name="Footer Placeholder 4">
            <a:extLst>
              <a:ext uri="{FF2B5EF4-FFF2-40B4-BE49-F238E27FC236}">
                <a16:creationId xmlns:a16="http://schemas.microsoft.com/office/drawing/2014/main" id="{DCF05BE2-6C23-4CB4-A63E-457E635BF2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097965-24FE-4C07-BE16-69AE439950EF}"/>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2757682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03027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91" name="Google Shape;91;p23"/>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92" name="Google Shape;92;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47927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53343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394D-04EF-440C-B08B-114464B315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EBE3F6-F021-4D6B-8B0D-EF74D7461F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96233C-6806-4593-91C0-CF4ECD84A601}"/>
              </a:ext>
            </a:extLst>
          </p:cNvPr>
          <p:cNvSpPr>
            <a:spLocks noGrp="1"/>
          </p:cNvSpPr>
          <p:nvPr>
            <p:ph type="dt" sz="half" idx="10"/>
          </p:nvPr>
        </p:nvSpPr>
        <p:spPr/>
        <p:txBody>
          <a:bodyPr/>
          <a:lstStyle/>
          <a:p>
            <a:fld id="{5D6495F3-B757-4FAF-98AA-EDA7D1485485}" type="datetimeFigureOut">
              <a:rPr lang="en-US" smtClean="0"/>
              <a:t>6/9/2025</a:t>
            </a:fld>
            <a:endParaRPr lang="en-US"/>
          </a:p>
        </p:txBody>
      </p:sp>
      <p:sp>
        <p:nvSpPr>
          <p:cNvPr id="5" name="Footer Placeholder 4">
            <a:extLst>
              <a:ext uri="{FF2B5EF4-FFF2-40B4-BE49-F238E27FC236}">
                <a16:creationId xmlns:a16="http://schemas.microsoft.com/office/drawing/2014/main" id="{963A761E-2D3A-4397-A82C-2F3B981DE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97E71-B59F-4260-B01B-2B7CEB0896BD}"/>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639326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DFCB-DD40-4637-9CAB-2BAF24231C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94065F-4B44-4622-98EE-166F936489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AF1249-B890-4466-9E24-84A2490700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0FA9B4-D282-452F-B78A-FF5873ACF45A}"/>
              </a:ext>
            </a:extLst>
          </p:cNvPr>
          <p:cNvSpPr>
            <a:spLocks noGrp="1"/>
          </p:cNvSpPr>
          <p:nvPr>
            <p:ph type="dt" sz="half" idx="10"/>
          </p:nvPr>
        </p:nvSpPr>
        <p:spPr/>
        <p:txBody>
          <a:bodyPr/>
          <a:lstStyle/>
          <a:p>
            <a:fld id="{5D6495F3-B757-4FAF-98AA-EDA7D1485485}" type="datetimeFigureOut">
              <a:rPr lang="en-US" smtClean="0"/>
              <a:t>6/9/2025</a:t>
            </a:fld>
            <a:endParaRPr lang="en-US"/>
          </a:p>
        </p:txBody>
      </p:sp>
      <p:sp>
        <p:nvSpPr>
          <p:cNvPr id="6" name="Footer Placeholder 5">
            <a:extLst>
              <a:ext uri="{FF2B5EF4-FFF2-40B4-BE49-F238E27FC236}">
                <a16:creationId xmlns:a16="http://schemas.microsoft.com/office/drawing/2014/main" id="{6E9B0F13-A139-4B66-9544-16480800F6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8791D0-EC30-4D8C-8764-475D8DB34F19}"/>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081502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3AA7D-15D2-4D5F-B1C4-501073416D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80A0E-25B9-4E8E-8B0D-201E1C5640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89B111-0CA0-47CD-9F0B-DBCBA3AE3C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F0E02D-3176-4B85-ACB6-721F268274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7D9317-BBE1-4F36-82FE-E348F6F18A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37DDCB-69F8-49FA-A111-C8AB271389E7}"/>
              </a:ext>
            </a:extLst>
          </p:cNvPr>
          <p:cNvSpPr>
            <a:spLocks noGrp="1"/>
          </p:cNvSpPr>
          <p:nvPr>
            <p:ph type="dt" sz="half" idx="10"/>
          </p:nvPr>
        </p:nvSpPr>
        <p:spPr/>
        <p:txBody>
          <a:bodyPr/>
          <a:lstStyle/>
          <a:p>
            <a:fld id="{5D6495F3-B757-4FAF-98AA-EDA7D1485485}" type="datetimeFigureOut">
              <a:rPr lang="en-US" smtClean="0"/>
              <a:t>6/9/2025</a:t>
            </a:fld>
            <a:endParaRPr lang="en-US"/>
          </a:p>
        </p:txBody>
      </p:sp>
      <p:sp>
        <p:nvSpPr>
          <p:cNvPr id="8" name="Footer Placeholder 7">
            <a:extLst>
              <a:ext uri="{FF2B5EF4-FFF2-40B4-BE49-F238E27FC236}">
                <a16:creationId xmlns:a16="http://schemas.microsoft.com/office/drawing/2014/main" id="{4A18B0CD-1F68-412E-9232-F267114CA7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9B21FC-12CC-472D-BC38-EF413158CC5D}"/>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89414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F51AB-8384-4E67-914C-B39484AD23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909660-3861-4545-BF68-9ED039B5D0F0}"/>
              </a:ext>
            </a:extLst>
          </p:cNvPr>
          <p:cNvSpPr>
            <a:spLocks noGrp="1"/>
          </p:cNvSpPr>
          <p:nvPr>
            <p:ph type="dt" sz="half" idx="10"/>
          </p:nvPr>
        </p:nvSpPr>
        <p:spPr/>
        <p:txBody>
          <a:bodyPr/>
          <a:lstStyle/>
          <a:p>
            <a:fld id="{5D6495F3-B757-4FAF-98AA-EDA7D1485485}" type="datetimeFigureOut">
              <a:rPr lang="en-US" smtClean="0"/>
              <a:t>6/9/2025</a:t>
            </a:fld>
            <a:endParaRPr lang="en-US"/>
          </a:p>
        </p:txBody>
      </p:sp>
      <p:sp>
        <p:nvSpPr>
          <p:cNvPr id="4" name="Footer Placeholder 3">
            <a:extLst>
              <a:ext uri="{FF2B5EF4-FFF2-40B4-BE49-F238E27FC236}">
                <a16:creationId xmlns:a16="http://schemas.microsoft.com/office/drawing/2014/main" id="{FDDD5392-AC3A-4EAF-ADE6-B6CF4B50AC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679880-BF48-4F4D-B8B3-4E99FC415FF9}"/>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351489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F98E25-CF37-4F73-9E22-210238167867}"/>
              </a:ext>
            </a:extLst>
          </p:cNvPr>
          <p:cNvSpPr>
            <a:spLocks noGrp="1"/>
          </p:cNvSpPr>
          <p:nvPr>
            <p:ph type="dt" sz="half" idx="10"/>
          </p:nvPr>
        </p:nvSpPr>
        <p:spPr/>
        <p:txBody>
          <a:bodyPr/>
          <a:lstStyle/>
          <a:p>
            <a:fld id="{5D6495F3-B757-4FAF-98AA-EDA7D1485485}" type="datetimeFigureOut">
              <a:rPr lang="en-US" smtClean="0"/>
              <a:t>6/9/2025</a:t>
            </a:fld>
            <a:endParaRPr lang="en-US"/>
          </a:p>
        </p:txBody>
      </p:sp>
      <p:sp>
        <p:nvSpPr>
          <p:cNvPr id="3" name="Footer Placeholder 2">
            <a:extLst>
              <a:ext uri="{FF2B5EF4-FFF2-40B4-BE49-F238E27FC236}">
                <a16:creationId xmlns:a16="http://schemas.microsoft.com/office/drawing/2014/main" id="{89D7A0E1-38AB-4FDA-8EC1-2D7617909C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8E424-5A91-4557-9ADF-4A9422A0690D}"/>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497802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B935-0427-44CC-A384-333EAD8317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B9DCF6-55CF-43EE-B135-BFC4B4D403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37538E-A112-4E8F-A445-1A06B0C353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30D413-9505-4ED8-BFF1-5141BE9EE3C4}"/>
              </a:ext>
            </a:extLst>
          </p:cNvPr>
          <p:cNvSpPr>
            <a:spLocks noGrp="1"/>
          </p:cNvSpPr>
          <p:nvPr>
            <p:ph type="dt" sz="half" idx="10"/>
          </p:nvPr>
        </p:nvSpPr>
        <p:spPr/>
        <p:txBody>
          <a:bodyPr/>
          <a:lstStyle/>
          <a:p>
            <a:fld id="{5D6495F3-B757-4FAF-98AA-EDA7D1485485}" type="datetimeFigureOut">
              <a:rPr lang="en-US" smtClean="0"/>
              <a:t>6/9/2025</a:t>
            </a:fld>
            <a:endParaRPr lang="en-US"/>
          </a:p>
        </p:txBody>
      </p:sp>
      <p:sp>
        <p:nvSpPr>
          <p:cNvPr id="6" name="Footer Placeholder 5">
            <a:extLst>
              <a:ext uri="{FF2B5EF4-FFF2-40B4-BE49-F238E27FC236}">
                <a16:creationId xmlns:a16="http://schemas.microsoft.com/office/drawing/2014/main" id="{F60815B0-4528-4FA2-8472-8F19C0F165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C9FCEF-4406-4552-BFE4-6DA3761357F2}"/>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3754063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E22C-69D4-49EC-8858-787B3C67B0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6A4341-3C0B-4025-AE17-8F0F8FABF5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EF5FF01-E0B6-419C-ABCC-70844E4EA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501218-FFD7-4F25-B220-F5DE5F70693C}"/>
              </a:ext>
            </a:extLst>
          </p:cNvPr>
          <p:cNvSpPr>
            <a:spLocks noGrp="1"/>
          </p:cNvSpPr>
          <p:nvPr>
            <p:ph type="dt" sz="half" idx="10"/>
          </p:nvPr>
        </p:nvSpPr>
        <p:spPr/>
        <p:txBody>
          <a:bodyPr/>
          <a:lstStyle/>
          <a:p>
            <a:fld id="{5D6495F3-B757-4FAF-98AA-EDA7D1485485}" type="datetimeFigureOut">
              <a:rPr lang="en-US" smtClean="0"/>
              <a:t>6/9/2025</a:t>
            </a:fld>
            <a:endParaRPr lang="en-US"/>
          </a:p>
        </p:txBody>
      </p:sp>
      <p:sp>
        <p:nvSpPr>
          <p:cNvPr id="6" name="Footer Placeholder 5">
            <a:extLst>
              <a:ext uri="{FF2B5EF4-FFF2-40B4-BE49-F238E27FC236}">
                <a16:creationId xmlns:a16="http://schemas.microsoft.com/office/drawing/2014/main" id="{9687CBFB-34A6-49D8-A1D2-45DF38876E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2726A4-D33A-486A-B120-648AF3D8BA76}"/>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2644743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07C8C3-4165-4353-ABF2-492454AF9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9AA46A-3C66-4E4A-9907-225E50ABB7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F8214-A11A-4309-9D51-44F35987D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6495F3-B757-4FAF-98AA-EDA7D1485485}" type="datetimeFigureOut">
              <a:rPr lang="en-US" smtClean="0"/>
              <a:t>6/9/2025</a:t>
            </a:fld>
            <a:endParaRPr lang="en-US"/>
          </a:p>
        </p:txBody>
      </p:sp>
      <p:sp>
        <p:nvSpPr>
          <p:cNvPr id="5" name="Footer Placeholder 4">
            <a:extLst>
              <a:ext uri="{FF2B5EF4-FFF2-40B4-BE49-F238E27FC236}">
                <a16:creationId xmlns:a16="http://schemas.microsoft.com/office/drawing/2014/main" id="{D6A334EB-8260-4F13-9553-5A8593D9DC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C1EF96-E028-4E68-864E-9B77CF9F25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939C1-24D7-49E9-A58A-7960365209F5}" type="slidenum">
              <a:rPr lang="en-US" smtClean="0"/>
              <a:t>‹#›</a:t>
            </a:fld>
            <a:endParaRPr lang="en-US"/>
          </a:p>
        </p:txBody>
      </p:sp>
    </p:spTree>
    <p:extLst>
      <p:ext uri="{BB962C8B-B14F-4D97-AF65-F5344CB8AC3E}">
        <p14:creationId xmlns:p14="http://schemas.microsoft.com/office/powerpoint/2010/main" val="1777120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7668968"/>
      </p:ext>
    </p:extLst>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40.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2.jpeg"/><Relationship Id="rId4" Type="http://schemas.openxmlformats.org/officeDocument/2006/relationships/image" Target="../media/image57.png"/><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3.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4.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4.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2.jpg"/><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jpg"/><Relationship Id="rId2" Type="http://schemas.openxmlformats.org/officeDocument/2006/relationships/notesSlide" Target="../notesSlides/notesSlide8.xml"/><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3332" y="1267893"/>
            <a:ext cx="3080670" cy="3137905"/>
          </a:xfrm>
          <a:prstGeom prst="rect">
            <a:avLst/>
          </a:prstGeom>
          <a:solidFill>
            <a:srgbClr val="42A25D"/>
          </a:solidFill>
          <a:ln>
            <a:solidFill>
              <a:srgbClr val="42A25D"/>
            </a:solidFill>
          </a:ln>
        </p:spPr>
        <p:txBody>
          <a:bodyPr vert="horz" lIns="91440" tIns="45720" rIns="91440" bIns="45720" rtlCol="0" anchor="ctr">
            <a:normAutofit/>
          </a:bodyPr>
          <a:lstStyle/>
          <a:p>
            <a:r>
              <a:rPr lang="en-US" sz="3200" b="1" kern="1200" dirty="0">
                <a:solidFill>
                  <a:srgbClr val="FFFFFF"/>
                </a:solidFill>
                <a:latin typeface="Bebas Neue Pro Middle" panose="020B0406020202050201" pitchFamily="34" charset="0"/>
              </a:rPr>
              <a:t>About the</a:t>
            </a:r>
            <a:br>
              <a:rPr lang="en-US" sz="3200" b="1" kern="1200" dirty="0">
                <a:solidFill>
                  <a:srgbClr val="FFFFFF"/>
                </a:solidFill>
                <a:latin typeface="Bebas Neue Pro Middle" panose="020B0406020202050201" pitchFamily="34" charset="0"/>
              </a:rPr>
            </a:br>
            <a:r>
              <a:rPr lang="en-US" sz="3200" b="1" kern="1200" dirty="0">
                <a:solidFill>
                  <a:srgbClr val="FFFFFF"/>
                </a:solidFill>
                <a:latin typeface="Bebas Neue Pro Middle" panose="020B0406020202050201" pitchFamily="34" charset="0"/>
              </a:rPr>
              <a:t>New Jersey Safe Routes to School Program</a:t>
            </a:r>
          </a:p>
        </p:txBody>
      </p:sp>
      <p:pic>
        <p:nvPicPr>
          <p:cNvPr id="5" name="Picture 4" descr="A group of icons on a black background&#10;&#10;Description automatically generated">
            <a:extLst>
              <a:ext uri="{FF2B5EF4-FFF2-40B4-BE49-F238E27FC236}">
                <a16:creationId xmlns:a16="http://schemas.microsoft.com/office/drawing/2014/main" id="{7510B26D-8913-5820-3216-C5B2FA35EB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10664" y="1146412"/>
            <a:ext cx="7337537" cy="3484605"/>
          </a:xfrm>
          <a:prstGeom prst="rect">
            <a:avLst/>
          </a:prstGeom>
        </p:spPr>
      </p:pic>
      <p:pic>
        <p:nvPicPr>
          <p:cNvPr id="3" name="Google Shape;196;gadedafb657_0_61" descr="A close up of a sign  Description automatically generated">
            <a:extLst>
              <a:ext uri="{FF2B5EF4-FFF2-40B4-BE49-F238E27FC236}">
                <a16:creationId xmlns:a16="http://schemas.microsoft.com/office/drawing/2014/main" id="{3ECB2E06-6D30-2DB0-5F5A-8A0659AB303E}"/>
              </a:ext>
            </a:extLst>
          </p:cNvPr>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a:off x="7871079" y="5562601"/>
            <a:ext cx="1189809" cy="1105156"/>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7138" y="5831174"/>
            <a:ext cx="2875705" cy="663010"/>
          </a:xfrm>
          <a:prstGeom prst="rect">
            <a:avLst/>
          </a:prstGeom>
        </p:spPr>
      </p:pic>
      <p:sp>
        <p:nvSpPr>
          <p:cNvPr id="7" name="Rectangle 6">
            <a:extLst>
              <a:ext uri="{FF2B5EF4-FFF2-40B4-BE49-F238E27FC236}">
                <a16:creationId xmlns:a16="http://schemas.microsoft.com/office/drawing/2014/main" id="{921B63D8-5449-1C95-BBAB-024480F26C84}"/>
              </a:ext>
            </a:extLst>
          </p:cNvPr>
          <p:cNvSpPr/>
          <p:nvPr/>
        </p:nvSpPr>
        <p:spPr>
          <a:xfrm>
            <a:off x="4323850" y="4644013"/>
            <a:ext cx="6808438" cy="770227"/>
          </a:xfrm>
          <a:prstGeom prst="rect">
            <a:avLst/>
          </a:prstGeom>
          <a:solidFill>
            <a:srgbClr val="3E5B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461963"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panose="020F0502020204030204"/>
              </a:rPr>
              <a:t>	</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saferoutesnj.org</a:t>
            </a:r>
          </a:p>
          <a:p>
            <a:pPr marL="461963" lvl="0">
              <a:defRPr/>
            </a:pPr>
            <a:r>
              <a:rPr lang="en-US" sz="2400" dirty="0">
                <a:solidFill>
                  <a:prstClr val="white"/>
                </a:solidFill>
                <a:latin typeface="Calibri" panose="020F0502020204030204"/>
              </a:rPr>
              <a:t>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Icon&#10;&#10;Description automatically generated">
            <a:extLst>
              <a:ext uri="{FF2B5EF4-FFF2-40B4-BE49-F238E27FC236}">
                <a16:creationId xmlns:a16="http://schemas.microsoft.com/office/drawing/2014/main" id="{41A7CB7F-F01C-4E64-DAAC-E7FC0C4E1C4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10505" y="4553030"/>
            <a:ext cx="952191" cy="95219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0937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FF11C9D-F858-A7FA-261E-547BA51B9E9C}"/>
              </a:ext>
            </a:extLst>
          </p:cNvPr>
          <p:cNvSpPr/>
          <p:nvPr/>
        </p:nvSpPr>
        <p:spPr>
          <a:xfrm>
            <a:off x="0" y="5886642"/>
            <a:ext cx="11811000"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186CCDF-2872-72D5-CBE7-8D7B96F518B9}"/>
              </a:ext>
            </a:extLst>
          </p:cNvPr>
          <p:cNvSpPr/>
          <p:nvPr/>
        </p:nvSpPr>
        <p:spPr>
          <a:xfrm>
            <a:off x="763675" y="123178"/>
            <a:ext cx="10597635" cy="6046509"/>
          </a:xfrm>
          <a:prstGeom prst="rect">
            <a:avLst/>
          </a:prstGeom>
          <a:solidFill>
            <a:schemeClr val="bg1"/>
          </a:solidFill>
          <a:ln>
            <a:noFill/>
          </a:ln>
          <a:effectLst>
            <a:outerShdw blurRad="50800" dist="25400" dir="1080000" algn="t"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A48DBB7C-36E7-A0D6-F629-F68F63B81FD8}"/>
              </a:ext>
            </a:extLst>
          </p:cNvPr>
          <p:cNvSpPr/>
          <p:nvPr/>
        </p:nvSpPr>
        <p:spPr>
          <a:xfrm>
            <a:off x="1617785" y="1840331"/>
            <a:ext cx="5249976" cy="2978462"/>
          </a:xfrm>
          <a:prstGeom prst="roundRect">
            <a:avLst/>
          </a:prstGeom>
          <a:solidFill>
            <a:srgbClr val="3E5B9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F246413-3BA1-443D-20F7-C2E64C022FFF}"/>
              </a:ext>
            </a:extLst>
          </p:cNvPr>
          <p:cNvSpPr txBox="1"/>
          <p:nvPr/>
        </p:nvSpPr>
        <p:spPr>
          <a:xfrm>
            <a:off x="2433974" y="2360644"/>
            <a:ext cx="3471526" cy="1754326"/>
          </a:xfrm>
          <a:prstGeom prst="rect">
            <a:avLst/>
          </a:prstGeom>
          <a:noFill/>
        </p:spPr>
        <p:txBody>
          <a:bodyPr wrap="square" rtlCol="0">
            <a:spAutoFit/>
          </a:bodyPr>
          <a:lstStyle/>
          <a:p>
            <a:pPr algn="ctr"/>
            <a:r>
              <a:rPr lang="en-US" sz="3600" dirty="0">
                <a:solidFill>
                  <a:schemeClr val="bg1"/>
                </a:solidFill>
                <a:latin typeface="+mj-lt"/>
              </a:rPr>
              <a:t>8 Transportation Management Associations in NJ</a:t>
            </a:r>
          </a:p>
        </p:txBody>
      </p:sp>
      <p:pic>
        <p:nvPicPr>
          <p:cNvPr id="5" name="Picture 4" descr="A black background with blue and green text&#10;&#10;Description automatically generated">
            <a:extLst>
              <a:ext uri="{FF2B5EF4-FFF2-40B4-BE49-F238E27FC236}">
                <a16:creationId xmlns:a16="http://schemas.microsoft.com/office/drawing/2014/main" id="{A582EBAD-750B-4C2B-E1E3-2F2A97912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797" y="480397"/>
            <a:ext cx="6348997" cy="826010"/>
          </a:xfrm>
          <a:prstGeom prst="rect">
            <a:avLst/>
          </a:prstGeom>
        </p:spPr>
      </p:pic>
      <p:grpSp>
        <p:nvGrpSpPr>
          <p:cNvPr id="14" name="Group 13">
            <a:extLst>
              <a:ext uri="{FF2B5EF4-FFF2-40B4-BE49-F238E27FC236}">
                <a16:creationId xmlns:a16="http://schemas.microsoft.com/office/drawing/2014/main" id="{9328361D-430C-A8C9-0188-8DD20E32F6B7}"/>
              </a:ext>
            </a:extLst>
          </p:cNvPr>
          <p:cNvGrpSpPr/>
          <p:nvPr/>
        </p:nvGrpSpPr>
        <p:grpSpPr>
          <a:xfrm>
            <a:off x="6867761" y="1663627"/>
            <a:ext cx="4413676" cy="4487856"/>
            <a:chOff x="6867761" y="1663627"/>
            <a:chExt cx="4413676" cy="4487856"/>
          </a:xfrm>
        </p:grpSpPr>
        <p:pic>
          <p:nvPicPr>
            <p:cNvPr id="7" name="Picture 6">
              <a:extLst>
                <a:ext uri="{FF2B5EF4-FFF2-40B4-BE49-F238E27FC236}">
                  <a16:creationId xmlns:a16="http://schemas.microsoft.com/office/drawing/2014/main" id="{F19A5662-4D80-B253-AB88-FA7326BF6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7761" y="1663627"/>
              <a:ext cx="4413676" cy="4487856"/>
            </a:xfrm>
            <a:prstGeom prst="rect">
              <a:avLst/>
            </a:prstGeom>
          </p:spPr>
        </p:pic>
        <p:sp>
          <p:nvSpPr>
            <p:cNvPr id="10" name="Rectangle 9">
              <a:extLst>
                <a:ext uri="{FF2B5EF4-FFF2-40B4-BE49-F238E27FC236}">
                  <a16:creationId xmlns:a16="http://schemas.microsoft.com/office/drawing/2014/main" id="{C909066F-0219-34C9-77F8-4588454729CC}"/>
                </a:ext>
              </a:extLst>
            </p:cNvPr>
            <p:cNvSpPr/>
            <p:nvPr/>
          </p:nvSpPr>
          <p:spPr>
            <a:xfrm>
              <a:off x="6990606" y="5555602"/>
              <a:ext cx="1224641" cy="595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5045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D9D58C-C4CA-B0A2-7337-6867D27CABC7}"/>
              </a:ext>
            </a:extLst>
          </p:cNvPr>
          <p:cNvSpPr>
            <a:spLocks noGrp="1"/>
          </p:cNvSpPr>
          <p:nvPr>
            <p:ph type="title"/>
          </p:nvPr>
        </p:nvSpPr>
        <p:spPr>
          <a:xfrm>
            <a:off x="129985" y="-227225"/>
            <a:ext cx="8029277" cy="1200361"/>
          </a:xfrm>
        </p:spPr>
        <p:txBody>
          <a:bodyPr anchor="b">
            <a:normAutofit/>
          </a:bodyPr>
          <a:lstStyle/>
          <a:p>
            <a:r>
              <a:rPr lang="en-US" sz="3600" b="1" dirty="0">
                <a:latin typeface="Bebas Neue Pro Light" panose="020B0306020202050201" pitchFamily="34" charset="0"/>
              </a:rPr>
              <a:t>TMA Regional SRTS Coordinators</a:t>
            </a:r>
          </a:p>
        </p:txBody>
      </p:sp>
      <p:sp>
        <p:nvSpPr>
          <p:cNvPr id="11" name="Rectangle 10">
            <a:extLst>
              <a:ext uri="{FF2B5EF4-FFF2-40B4-BE49-F238E27FC236}">
                <a16:creationId xmlns:a16="http://schemas.microsoft.com/office/drawing/2014/main" id="{FFF11C9D-F858-A7FA-261E-547BA51B9E9C}"/>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29259E2-CF4C-71DB-621F-F6EB3643B8DA}"/>
              </a:ext>
            </a:extLst>
          </p:cNvPr>
          <p:cNvCxnSpPr>
            <a:cxnSpLocks/>
          </p:cNvCxnSpPr>
          <p:nvPr/>
        </p:nvCxnSpPr>
        <p:spPr>
          <a:xfrm>
            <a:off x="236329" y="973136"/>
            <a:ext cx="5859671"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FF7704FE-EACD-5946-A896-9F6E190EBD80}"/>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186CCDF-2872-72D5-CBE7-8D7B96F518B9}"/>
              </a:ext>
            </a:extLst>
          </p:cNvPr>
          <p:cNvSpPr/>
          <p:nvPr/>
        </p:nvSpPr>
        <p:spPr>
          <a:xfrm>
            <a:off x="6367385" y="1230857"/>
            <a:ext cx="5305424" cy="5065168"/>
          </a:xfrm>
          <a:prstGeom prst="rect">
            <a:avLst/>
          </a:prstGeom>
          <a:solidFill>
            <a:schemeClr val="bg1"/>
          </a:solidFill>
          <a:ln>
            <a:solidFill>
              <a:schemeClr val="bg2">
                <a:lumMod val="90000"/>
              </a:schemeClr>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14">
            <a:extLst>
              <a:ext uri="{FF2B5EF4-FFF2-40B4-BE49-F238E27FC236}">
                <a16:creationId xmlns:a16="http://schemas.microsoft.com/office/drawing/2014/main" id="{E844A1A0-3445-06D5-7ABE-CBCBD1FF97CB}"/>
              </a:ext>
            </a:extLst>
          </p:cNvPr>
          <p:cNvSpPr txBox="1">
            <a:spLocks/>
          </p:cNvSpPr>
          <p:nvPr/>
        </p:nvSpPr>
        <p:spPr>
          <a:xfrm>
            <a:off x="2182018" y="1613690"/>
            <a:ext cx="3984550" cy="4153889"/>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285750">
              <a:lnSpc>
                <a:spcPct val="100000"/>
              </a:lnSpc>
              <a:spcBef>
                <a:spcPts val="0"/>
              </a:spcBef>
              <a:spcAft>
                <a:spcPts val="1200"/>
              </a:spcAf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rPr>
              <a:t>Walk and Bike to School Events</a:t>
            </a:r>
          </a:p>
          <a:p>
            <a:pPr marL="342900" indent="-285750">
              <a:lnSpc>
                <a:spcPct val="100000"/>
              </a:lnSpc>
              <a:spcBef>
                <a:spcPts val="0"/>
              </a:spcBef>
              <a:spcAft>
                <a:spcPts val="1200"/>
              </a:spcAft>
              <a:defRPr/>
            </a:pPr>
            <a:r>
              <a:rPr lang="en-US" sz="1600" dirty="0">
                <a:solidFill>
                  <a:prstClr val="black"/>
                </a:solidFill>
                <a:latin typeface="Aptos" panose="020B0004020202020204" pitchFamily="34" charset="0"/>
              </a:rPr>
              <a:t>Bicycle and Pedestrian Safety Education</a:t>
            </a:r>
          </a:p>
          <a:p>
            <a:pPr marL="342900" indent="-285750">
              <a:lnSpc>
                <a:spcPct val="100000"/>
              </a:lnSpc>
              <a:spcBef>
                <a:spcPts val="0"/>
              </a:spcBef>
              <a:spcAft>
                <a:spcPts val="1200"/>
              </a:spcAf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rPr>
              <a:t>Wa</a:t>
            </a:r>
            <a:r>
              <a:rPr lang="en-US" sz="1600" dirty="0" err="1">
                <a:solidFill>
                  <a:prstClr val="black"/>
                </a:solidFill>
                <a:latin typeface="Aptos" panose="020B0004020202020204" pitchFamily="34" charset="0"/>
              </a:rPr>
              <a:t>lk</a:t>
            </a:r>
            <a:r>
              <a:rPr lang="en-US" sz="1600" dirty="0">
                <a:solidFill>
                  <a:prstClr val="black"/>
                </a:solidFill>
                <a:latin typeface="Aptos" panose="020B0004020202020204" pitchFamily="34" charset="0"/>
              </a:rPr>
              <a:t> and Bike Assessments</a:t>
            </a:r>
          </a:p>
          <a:p>
            <a:pPr marL="342900" indent="-285750">
              <a:lnSpc>
                <a:spcPct val="100000"/>
              </a:lnSpc>
              <a:spcBef>
                <a:spcPts val="0"/>
              </a:spcBef>
              <a:spcAft>
                <a:spcPts val="1200"/>
              </a:spcAf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rPr>
              <a:t>School Travel Plans</a:t>
            </a:r>
          </a:p>
          <a:p>
            <a:pPr marL="342900" indent="-285750">
              <a:lnSpc>
                <a:spcPct val="100000"/>
              </a:lnSpc>
              <a:spcBef>
                <a:spcPts val="0"/>
              </a:spcBef>
              <a:spcAft>
                <a:spcPts val="1200"/>
              </a:spcAft>
              <a:defRPr/>
            </a:pPr>
            <a:r>
              <a:rPr lang="en-US" sz="1600" dirty="0">
                <a:solidFill>
                  <a:prstClr val="black"/>
                </a:solidFill>
                <a:latin typeface="Aptos" panose="020B0004020202020204" pitchFamily="34" charset="0"/>
              </a:rPr>
              <a:t>Student Contests</a:t>
            </a:r>
            <a:endParaRPr kumimoji="0" lang="en-US" sz="1600" b="0" i="0" u="none" strike="noStrike" kern="1200" cap="none" spc="0" normalizeH="0" baseline="0" noProof="0" dirty="0">
              <a:ln>
                <a:noFill/>
              </a:ln>
              <a:solidFill>
                <a:prstClr val="black"/>
              </a:solidFill>
              <a:effectLst/>
              <a:uLnTx/>
              <a:uFillTx/>
              <a:latin typeface="Aptos" panose="020B0004020202020204" pitchFamily="34" charset="0"/>
            </a:endParaRPr>
          </a:p>
          <a:p>
            <a:pPr marL="342900" indent="-285750">
              <a:lnSpc>
                <a:spcPct val="100000"/>
              </a:lnSpc>
              <a:spcBef>
                <a:spcPts val="0"/>
              </a:spcBef>
              <a:spcAft>
                <a:spcPts val="1200"/>
              </a:spcAft>
              <a:defRPr/>
            </a:pPr>
            <a:r>
              <a:rPr lang="en-US" sz="1600" dirty="0">
                <a:solidFill>
                  <a:prstClr val="black"/>
                </a:solidFill>
                <a:latin typeface="Aptos" panose="020B0004020202020204" pitchFamily="34" charset="0"/>
              </a:rPr>
              <a:t>NJ SRTS Recognition Program</a:t>
            </a:r>
          </a:p>
          <a:p>
            <a:pPr marL="342900" indent="-285750">
              <a:lnSpc>
                <a:spcPct val="100000"/>
              </a:lnSpc>
              <a:spcBef>
                <a:spcPts val="0"/>
              </a:spcBef>
              <a:spcAft>
                <a:spcPts val="1200"/>
              </a:spcAf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rPr>
              <a:t>Supportive </a:t>
            </a:r>
            <a:r>
              <a:rPr lang="en-US" sz="1600" dirty="0">
                <a:solidFill>
                  <a:prstClr val="black"/>
                </a:solidFill>
                <a:latin typeface="Aptos" panose="020B0004020202020204" pitchFamily="34" charset="0"/>
              </a:rPr>
              <a:t>Policies for Schools and Complete Streets</a:t>
            </a:r>
          </a:p>
          <a:p>
            <a:pPr marL="342900" indent="-285750">
              <a:lnSpc>
                <a:spcPct val="100000"/>
              </a:lnSpc>
              <a:spcBef>
                <a:spcPts val="0"/>
              </a:spcBef>
              <a:spcAft>
                <a:spcPts val="1200"/>
              </a:spcAf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rPr>
              <a:t>Sustainable Jersey </a:t>
            </a:r>
          </a:p>
          <a:p>
            <a:pPr marL="5715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9A5F30C6-DB5B-BE93-DB44-312016A27C0E}"/>
              </a:ext>
            </a:extLst>
          </p:cNvPr>
          <p:cNvGrpSpPr/>
          <p:nvPr/>
        </p:nvGrpSpPr>
        <p:grpSpPr>
          <a:xfrm>
            <a:off x="200346" y="1613690"/>
            <a:ext cx="1660546" cy="4171474"/>
            <a:chOff x="236329" y="1613690"/>
            <a:chExt cx="1715445" cy="3419720"/>
          </a:xfrm>
        </p:grpSpPr>
        <p:sp>
          <p:nvSpPr>
            <p:cNvPr id="30" name="Half Frame 29">
              <a:extLst>
                <a:ext uri="{FF2B5EF4-FFF2-40B4-BE49-F238E27FC236}">
                  <a16:creationId xmlns:a16="http://schemas.microsoft.com/office/drawing/2014/main" id="{CC7BC8EC-45EA-0375-3EA3-C07BC39C248F}"/>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31" name="Half Frame 30">
              <a:extLst>
                <a:ext uri="{FF2B5EF4-FFF2-40B4-BE49-F238E27FC236}">
                  <a16:creationId xmlns:a16="http://schemas.microsoft.com/office/drawing/2014/main" id="{FBA19C6B-0B4A-4F3F-2B4E-3104FCBDA591}"/>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sp>
        <p:nvSpPr>
          <p:cNvPr id="2" name="TextBox 1">
            <a:extLst>
              <a:ext uri="{FF2B5EF4-FFF2-40B4-BE49-F238E27FC236}">
                <a16:creationId xmlns:a16="http://schemas.microsoft.com/office/drawing/2014/main" id="{A3A8D5DB-36FF-4361-E3A5-1F325810304F}"/>
              </a:ext>
            </a:extLst>
          </p:cNvPr>
          <p:cNvSpPr txBox="1"/>
          <p:nvPr/>
        </p:nvSpPr>
        <p:spPr>
          <a:xfrm>
            <a:off x="6546938" y="5667270"/>
            <a:ext cx="4963948" cy="400110"/>
          </a:xfrm>
          <a:prstGeom prst="rect">
            <a:avLst/>
          </a:prstGeom>
          <a:noFill/>
        </p:spPr>
        <p:txBody>
          <a:bodyPr wrap="square" rtlCol="0">
            <a:spAutoFit/>
          </a:bodyPr>
          <a:lstStyle/>
          <a:p>
            <a:pPr algn="ctr"/>
            <a:r>
              <a:rPr lang="en-US" sz="2000" b="1" i="1" dirty="0">
                <a:latin typeface="Tenorite" panose="00000500000000000000" pitchFamily="2" charset="0"/>
              </a:rPr>
              <a:t>Free Assistance from NJ TMAs</a:t>
            </a:r>
            <a:endParaRPr lang="en-US" b="1" i="1" dirty="0">
              <a:latin typeface="Tenorite" panose="00000500000000000000" pitchFamily="2" charset="0"/>
            </a:endParaRPr>
          </a:p>
        </p:txBody>
      </p:sp>
      <p:pic>
        <p:nvPicPr>
          <p:cNvPr id="4" name="Picture 3" descr="A group of children on bicycles&#10;&#10;Description automatically generated">
            <a:extLst>
              <a:ext uri="{FF2B5EF4-FFF2-40B4-BE49-F238E27FC236}">
                <a16:creationId xmlns:a16="http://schemas.microsoft.com/office/drawing/2014/main" id="{0F60A080-F01F-B129-8D92-B2A6C0A0CAE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676344" y="1658583"/>
            <a:ext cx="4705135" cy="3580962"/>
          </a:xfrm>
          <a:prstGeom prst="rect">
            <a:avLst/>
          </a:prstGeom>
        </p:spPr>
      </p:pic>
      <p:sp>
        <p:nvSpPr>
          <p:cNvPr id="8" name="Content Placeholder 2">
            <a:extLst>
              <a:ext uri="{FF2B5EF4-FFF2-40B4-BE49-F238E27FC236}">
                <a16:creationId xmlns:a16="http://schemas.microsoft.com/office/drawing/2014/main" id="{06CA695E-0B66-5D0B-60E5-97E3A7B71E97}"/>
              </a:ext>
            </a:extLst>
          </p:cNvPr>
          <p:cNvSpPr>
            <a:spLocks noGrp="1"/>
          </p:cNvSpPr>
          <p:nvPr>
            <p:ph idx="1"/>
          </p:nvPr>
        </p:nvSpPr>
        <p:spPr>
          <a:xfrm>
            <a:off x="215027" y="1862890"/>
            <a:ext cx="1752600" cy="3804380"/>
          </a:xfrm>
        </p:spPr>
        <p:txBody>
          <a:bodyPr anchor="ctr">
            <a:normAutofit/>
          </a:bodyPr>
          <a:lstStyle/>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None/>
              <a:defRPr/>
            </a:pPr>
            <a:r>
              <a:rPr lang="en-US" sz="1400" b="1" kern="1200" dirty="0">
                <a:solidFill>
                  <a:srgbClr val="FFC000"/>
                </a:solidFill>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a:t>
            </a:r>
            <a:endParaRPr lang="en-US" sz="1400" kern="1200" dirty="0">
              <a:latin typeface="Aptos" panose="020B0004020202020204" pitchFamily="34" charset="0"/>
              <a:ea typeface="Tahoma" panose="020B0604030504040204" pitchFamily="34" charset="0"/>
              <a:cs typeface="Tahoma" panose="020B0604030504040204" pitchFamily="34" charset="0"/>
            </a:endParaRP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Contact</a:t>
            </a:r>
          </a:p>
        </p:txBody>
      </p:sp>
    </p:spTree>
    <p:extLst>
      <p:ext uri="{BB962C8B-B14F-4D97-AF65-F5344CB8AC3E}">
        <p14:creationId xmlns:p14="http://schemas.microsoft.com/office/powerpoint/2010/main" val="373577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D9D58C-C4CA-B0A2-7337-6867D27CABC7}"/>
              </a:ext>
            </a:extLst>
          </p:cNvPr>
          <p:cNvSpPr>
            <a:spLocks noGrp="1"/>
          </p:cNvSpPr>
          <p:nvPr>
            <p:ph type="title"/>
          </p:nvPr>
        </p:nvSpPr>
        <p:spPr>
          <a:xfrm>
            <a:off x="129984" y="-227225"/>
            <a:ext cx="11109515" cy="1200361"/>
          </a:xfrm>
        </p:spPr>
        <p:txBody>
          <a:bodyPr anchor="b">
            <a:normAutofit/>
          </a:bodyPr>
          <a:lstStyle/>
          <a:p>
            <a:r>
              <a:rPr lang="en-US" sz="3600" b="1" dirty="0">
                <a:latin typeface="Bebas Neue Pro Light" panose="020B0306020202050201" pitchFamily="34" charset="0"/>
              </a:rPr>
              <a:t>TMA Regional SRTS Coordinators</a:t>
            </a:r>
          </a:p>
        </p:txBody>
      </p:sp>
      <p:sp>
        <p:nvSpPr>
          <p:cNvPr id="11" name="Rectangle 10">
            <a:extLst>
              <a:ext uri="{FF2B5EF4-FFF2-40B4-BE49-F238E27FC236}">
                <a16:creationId xmlns:a16="http://schemas.microsoft.com/office/drawing/2014/main" id="{FFF11C9D-F858-A7FA-261E-547BA51B9E9C}"/>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FF7704FE-EACD-5946-A896-9F6E190EBD80}"/>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pic>
        <p:nvPicPr>
          <p:cNvPr id="2" name="Google Shape;958;p92">
            <a:extLst>
              <a:ext uri="{FF2B5EF4-FFF2-40B4-BE49-F238E27FC236}">
                <a16:creationId xmlns:a16="http://schemas.microsoft.com/office/drawing/2014/main" id="{3D4DB9CF-BEEA-4B36-D278-8BB0D4195D3D}"/>
              </a:ext>
            </a:extLst>
          </p:cNvPr>
          <p:cNvPicPr preferRelativeResize="0"/>
          <p:nvPr/>
        </p:nvPicPr>
        <p:blipFill>
          <a:blip r:embed="rId3">
            <a:alphaModFix/>
            <a:extLst>
              <a:ext uri="{28A0092B-C50C-407E-A947-70E740481C1C}">
                <a14:useLocalDpi xmlns:a14="http://schemas.microsoft.com/office/drawing/2010/main" val="0"/>
              </a:ext>
            </a:extLst>
          </a:blip>
          <a:srcRect/>
          <a:stretch/>
        </p:blipFill>
        <p:spPr>
          <a:xfrm>
            <a:off x="2501051" y="1092953"/>
            <a:ext cx="8960837" cy="4667352"/>
          </a:xfrm>
          <a:prstGeom prst="rect">
            <a:avLst/>
          </a:prstGeom>
          <a:noFill/>
          <a:ln>
            <a:noFill/>
          </a:ln>
        </p:spPr>
      </p:pic>
      <p:grpSp>
        <p:nvGrpSpPr>
          <p:cNvPr id="16" name="Group 15">
            <a:extLst>
              <a:ext uri="{FF2B5EF4-FFF2-40B4-BE49-F238E27FC236}">
                <a16:creationId xmlns:a16="http://schemas.microsoft.com/office/drawing/2014/main" id="{0895850C-D9DB-F312-B9E3-C747280AFC40}"/>
              </a:ext>
            </a:extLst>
          </p:cNvPr>
          <p:cNvGrpSpPr/>
          <p:nvPr/>
        </p:nvGrpSpPr>
        <p:grpSpPr>
          <a:xfrm>
            <a:off x="200346" y="1613690"/>
            <a:ext cx="1660546" cy="4171474"/>
            <a:chOff x="236329" y="1613690"/>
            <a:chExt cx="1715445" cy="3419720"/>
          </a:xfrm>
        </p:grpSpPr>
        <p:sp>
          <p:nvSpPr>
            <p:cNvPr id="17" name="Half Frame 16">
              <a:extLst>
                <a:ext uri="{FF2B5EF4-FFF2-40B4-BE49-F238E27FC236}">
                  <a16:creationId xmlns:a16="http://schemas.microsoft.com/office/drawing/2014/main" id="{F93129BB-69A6-3523-5A21-20748F61A5F0}"/>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18" name="Half Frame 17">
              <a:extLst>
                <a:ext uri="{FF2B5EF4-FFF2-40B4-BE49-F238E27FC236}">
                  <a16:creationId xmlns:a16="http://schemas.microsoft.com/office/drawing/2014/main" id="{8AA16324-BF05-6869-29B1-0948F3C9271E}"/>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sp>
        <p:nvSpPr>
          <p:cNvPr id="9" name="Content Placeholder 2">
            <a:extLst>
              <a:ext uri="{FF2B5EF4-FFF2-40B4-BE49-F238E27FC236}">
                <a16:creationId xmlns:a16="http://schemas.microsoft.com/office/drawing/2014/main" id="{D84DE57F-B542-8ABF-7D5F-AACAC2A4A3A5}"/>
              </a:ext>
            </a:extLst>
          </p:cNvPr>
          <p:cNvSpPr>
            <a:spLocks noGrp="1"/>
          </p:cNvSpPr>
          <p:nvPr>
            <p:ph idx="1"/>
          </p:nvPr>
        </p:nvSpPr>
        <p:spPr>
          <a:xfrm>
            <a:off x="215027" y="1862890"/>
            <a:ext cx="1752600" cy="3804380"/>
          </a:xfrm>
        </p:spPr>
        <p:txBody>
          <a:bodyPr anchor="ctr">
            <a:normAutofit/>
          </a:bodyPr>
          <a:lstStyle/>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None/>
              <a:defRPr/>
            </a:pPr>
            <a:r>
              <a:rPr lang="en-US" sz="1400" b="1" kern="1200" dirty="0">
                <a:solidFill>
                  <a:srgbClr val="FFC000"/>
                </a:solidFill>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a:t>
            </a:r>
            <a:endParaRPr lang="en-US" sz="1400" kern="1200" dirty="0">
              <a:latin typeface="Aptos" panose="020B0004020202020204" pitchFamily="34" charset="0"/>
              <a:ea typeface="Tahoma" panose="020B0604030504040204" pitchFamily="34" charset="0"/>
              <a:cs typeface="Tahoma" panose="020B0604030504040204" pitchFamily="34" charset="0"/>
            </a:endParaRP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Contact</a:t>
            </a:r>
          </a:p>
        </p:txBody>
      </p:sp>
      <p:sp>
        <p:nvSpPr>
          <p:cNvPr id="10" name="Rectangle 9">
            <a:extLst>
              <a:ext uri="{FF2B5EF4-FFF2-40B4-BE49-F238E27FC236}">
                <a16:creationId xmlns:a16="http://schemas.microsoft.com/office/drawing/2014/main" id="{B2B0B475-AFA3-F56E-1340-DF8785CD54B5}"/>
              </a:ext>
            </a:extLst>
          </p:cNvPr>
          <p:cNvSpPr/>
          <p:nvPr/>
        </p:nvSpPr>
        <p:spPr>
          <a:xfrm>
            <a:off x="4863545" y="5439166"/>
            <a:ext cx="6947455" cy="445698"/>
          </a:xfrm>
          <a:prstGeom prst="rect">
            <a:avLst/>
          </a:prstGeom>
          <a:solidFill>
            <a:schemeClr val="accent1">
              <a:lumMod val="75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Visit saferoutesnj.org/find-your-</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srts</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-regional-coordinator</a:t>
            </a:r>
          </a:p>
        </p:txBody>
      </p:sp>
      <p:pic>
        <p:nvPicPr>
          <p:cNvPr id="6" name="Picture 5" descr="Icon&#10;&#10;Description automatically generated">
            <a:extLst>
              <a:ext uri="{FF2B5EF4-FFF2-40B4-BE49-F238E27FC236}">
                <a16:creationId xmlns:a16="http://schemas.microsoft.com/office/drawing/2014/main" id="{4AA137C2-F98D-AD95-A25C-605DBA7B07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85463" y="5284380"/>
            <a:ext cx="727312" cy="727312"/>
          </a:xfrm>
          <a:prstGeom prst="rect">
            <a:avLst/>
          </a:prstGeom>
          <a:effectLst>
            <a:outerShdw blurRad="50800" dist="38100" dir="5400000" algn="t" rotWithShape="0">
              <a:prstClr val="black">
                <a:alpha val="40000"/>
              </a:prstClr>
            </a:outerShdw>
          </a:effectLst>
        </p:spPr>
      </p:pic>
      <p:cxnSp>
        <p:nvCxnSpPr>
          <p:cNvPr id="13" name="Straight Connector 12">
            <a:extLst>
              <a:ext uri="{FF2B5EF4-FFF2-40B4-BE49-F238E27FC236}">
                <a16:creationId xmlns:a16="http://schemas.microsoft.com/office/drawing/2014/main" id="{EC43B259-615C-E30F-1076-D60B6F6EDBF4}"/>
              </a:ext>
            </a:extLst>
          </p:cNvPr>
          <p:cNvCxnSpPr>
            <a:cxnSpLocks/>
          </p:cNvCxnSpPr>
          <p:nvPr/>
        </p:nvCxnSpPr>
        <p:spPr>
          <a:xfrm>
            <a:off x="236329" y="973136"/>
            <a:ext cx="5859671" cy="0"/>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20183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FF11C9D-F858-A7FA-261E-547BA51B9E9C}"/>
              </a:ext>
            </a:extLst>
          </p:cNvPr>
          <p:cNvSpPr/>
          <p:nvPr/>
        </p:nvSpPr>
        <p:spPr>
          <a:xfrm>
            <a:off x="0" y="5886642"/>
            <a:ext cx="11811000"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186CCDF-2872-72D5-CBE7-8D7B96F518B9}"/>
              </a:ext>
            </a:extLst>
          </p:cNvPr>
          <p:cNvSpPr/>
          <p:nvPr/>
        </p:nvSpPr>
        <p:spPr>
          <a:xfrm>
            <a:off x="763675" y="123178"/>
            <a:ext cx="10597635" cy="6046509"/>
          </a:xfrm>
          <a:prstGeom prst="rect">
            <a:avLst/>
          </a:prstGeom>
          <a:solidFill>
            <a:schemeClr val="bg1"/>
          </a:solidFill>
          <a:ln>
            <a:noFill/>
          </a:ln>
          <a:effectLst>
            <a:outerShdw blurRad="50800" dist="25400" dir="1080000" algn="t"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14">
            <a:extLst>
              <a:ext uri="{FF2B5EF4-FFF2-40B4-BE49-F238E27FC236}">
                <a16:creationId xmlns:a16="http://schemas.microsoft.com/office/drawing/2014/main" id="{E844A1A0-3445-06D5-7ABE-CBCBD1FF97CB}"/>
              </a:ext>
            </a:extLst>
          </p:cNvPr>
          <p:cNvSpPr txBox="1">
            <a:spLocks/>
          </p:cNvSpPr>
          <p:nvPr/>
        </p:nvSpPr>
        <p:spPr>
          <a:xfrm>
            <a:off x="2856014" y="1445078"/>
            <a:ext cx="6619101" cy="502792"/>
          </a:xfrm>
          <a:prstGeom prst="rect">
            <a:avLst/>
          </a:prstGeom>
        </p:spPr>
        <p:txBody>
          <a:bodyPr vert="horz" lIns="91440" tIns="45720" rIns="91440" bIns="45720" rtlCol="0" anchor="t" anchorCtr="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algn="ctr">
              <a:lnSpc>
                <a:spcPct val="100000"/>
              </a:lnSpc>
              <a:spcBef>
                <a:spcPts val="0"/>
              </a:spcBef>
              <a:spcAft>
                <a:spcPts val="600"/>
              </a:spcAft>
              <a:buNone/>
              <a:defRPr/>
            </a:pPr>
            <a:r>
              <a:rPr kumimoji="0" lang="en-US" sz="2900" b="1" i="0" u="none" strike="noStrike" kern="1200" cap="none" spc="0" normalizeH="0" baseline="0" noProof="0" dirty="0">
                <a:ln>
                  <a:noFill/>
                </a:ln>
                <a:solidFill>
                  <a:prstClr val="black"/>
                </a:solidFill>
                <a:effectLst/>
                <a:uLnTx/>
                <a:uFillTx/>
                <a:latin typeface="Corbel" panose="020B0503020204020204" pitchFamily="34" charset="0"/>
              </a:rPr>
              <a:t>The Three Pillars of New Jersey Safe Routes to School Program</a:t>
            </a:r>
          </a:p>
          <a:p>
            <a:pPr marL="57150" indent="0" algn="ctr">
              <a:lnSpc>
                <a:spcPct val="100000"/>
              </a:lnSpc>
              <a:spcBef>
                <a:spcPts val="0"/>
              </a:spcBef>
              <a:spcAft>
                <a:spcPts val="600"/>
              </a:spcAft>
              <a:buNone/>
              <a:defRPr/>
            </a:pPr>
            <a:endPar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5715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8CFEE4F7-233F-2AA1-A74D-0DDC0404AFB1}"/>
              </a:ext>
            </a:extLst>
          </p:cNvPr>
          <p:cNvSpPr/>
          <p:nvPr/>
        </p:nvSpPr>
        <p:spPr>
          <a:xfrm>
            <a:off x="3556231" y="2147820"/>
            <a:ext cx="4900017" cy="846719"/>
          </a:xfrm>
          <a:prstGeom prst="roundRect">
            <a:avLst/>
          </a:prstGeom>
          <a:solidFill>
            <a:srgbClr val="3E5B9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278BCB9-1B3F-B39C-A583-F39461316F56}"/>
              </a:ext>
            </a:extLst>
          </p:cNvPr>
          <p:cNvSpPr txBox="1"/>
          <p:nvPr/>
        </p:nvSpPr>
        <p:spPr>
          <a:xfrm>
            <a:off x="5230798" y="2329388"/>
            <a:ext cx="2218407" cy="523220"/>
          </a:xfrm>
          <a:prstGeom prst="rect">
            <a:avLst/>
          </a:prstGeom>
          <a:noFill/>
        </p:spPr>
        <p:txBody>
          <a:bodyPr wrap="square" rtlCol="0">
            <a:spAutoFit/>
          </a:bodyPr>
          <a:lstStyle/>
          <a:p>
            <a:pPr algn="ctr"/>
            <a:r>
              <a:rPr lang="en-US" sz="1400" dirty="0">
                <a:solidFill>
                  <a:schemeClr val="bg1"/>
                </a:solidFill>
                <a:latin typeface="+mj-lt"/>
              </a:rPr>
              <a:t>NJ Department of Transportation</a:t>
            </a:r>
          </a:p>
        </p:txBody>
      </p:sp>
      <p:sp>
        <p:nvSpPr>
          <p:cNvPr id="24" name="Rectangle: Rounded Corners 23">
            <a:extLst>
              <a:ext uri="{FF2B5EF4-FFF2-40B4-BE49-F238E27FC236}">
                <a16:creationId xmlns:a16="http://schemas.microsoft.com/office/drawing/2014/main" id="{67223249-5085-46A6-EFC6-338EA5F1AE92}"/>
              </a:ext>
            </a:extLst>
          </p:cNvPr>
          <p:cNvSpPr/>
          <p:nvPr/>
        </p:nvSpPr>
        <p:spPr>
          <a:xfrm>
            <a:off x="3568423" y="4139376"/>
            <a:ext cx="1595980" cy="846719"/>
          </a:xfrm>
          <a:prstGeom prst="roundRect">
            <a:avLst/>
          </a:prstGeom>
          <a:solidFill>
            <a:srgbClr val="3E5B9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Arrow: Up-Down 15">
            <a:extLst>
              <a:ext uri="{FF2B5EF4-FFF2-40B4-BE49-F238E27FC236}">
                <a16:creationId xmlns:a16="http://schemas.microsoft.com/office/drawing/2014/main" id="{045331E2-C1CE-6E40-14D1-9007FFE9AAB6}"/>
              </a:ext>
            </a:extLst>
          </p:cNvPr>
          <p:cNvSpPr/>
          <p:nvPr/>
        </p:nvSpPr>
        <p:spPr>
          <a:xfrm rot="1992808">
            <a:off x="4585198" y="3162149"/>
            <a:ext cx="322028" cy="877710"/>
          </a:xfrm>
          <a:prstGeom prst="upDown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Down 16">
            <a:extLst>
              <a:ext uri="{FF2B5EF4-FFF2-40B4-BE49-F238E27FC236}">
                <a16:creationId xmlns:a16="http://schemas.microsoft.com/office/drawing/2014/main" id="{D5E1A0E4-22F0-DA56-38FE-4A3D9D255B6C}"/>
              </a:ext>
            </a:extLst>
          </p:cNvPr>
          <p:cNvSpPr/>
          <p:nvPr/>
        </p:nvSpPr>
        <p:spPr>
          <a:xfrm rot="19533517">
            <a:off x="7142647" y="3192734"/>
            <a:ext cx="301556" cy="877713"/>
          </a:xfrm>
          <a:prstGeom prst="upDown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Up-Down 17">
            <a:extLst>
              <a:ext uri="{FF2B5EF4-FFF2-40B4-BE49-F238E27FC236}">
                <a16:creationId xmlns:a16="http://schemas.microsoft.com/office/drawing/2014/main" id="{1A0912A7-E43B-B74C-8D57-ED9BFE7819D4}"/>
              </a:ext>
            </a:extLst>
          </p:cNvPr>
          <p:cNvSpPr/>
          <p:nvPr/>
        </p:nvSpPr>
        <p:spPr>
          <a:xfrm rot="16200000">
            <a:off x="5846598" y="3923390"/>
            <a:ext cx="386045" cy="1271573"/>
          </a:xfrm>
          <a:prstGeom prst="upDown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B42F5D7-8146-CCED-9F8D-1C5E6BE42E51}"/>
              </a:ext>
            </a:extLst>
          </p:cNvPr>
          <p:cNvSpPr txBox="1"/>
          <p:nvPr/>
        </p:nvSpPr>
        <p:spPr>
          <a:xfrm>
            <a:off x="3556231" y="4208159"/>
            <a:ext cx="1581499" cy="707886"/>
          </a:xfrm>
          <a:prstGeom prst="rect">
            <a:avLst/>
          </a:prstGeom>
          <a:noFill/>
        </p:spPr>
        <p:txBody>
          <a:bodyPr wrap="square" rtlCol="0">
            <a:spAutoFit/>
          </a:bodyPr>
          <a:lstStyle/>
          <a:p>
            <a:pPr algn="ctr"/>
            <a:r>
              <a:rPr lang="en-US" sz="1400" dirty="0">
                <a:solidFill>
                  <a:schemeClr val="bg1"/>
                </a:solidFill>
                <a:latin typeface="+mj-lt"/>
              </a:rPr>
              <a:t>NJ Safe Routes </a:t>
            </a:r>
          </a:p>
          <a:p>
            <a:pPr algn="ctr"/>
            <a:r>
              <a:rPr lang="en-US" sz="1400" dirty="0">
                <a:solidFill>
                  <a:schemeClr val="bg1"/>
                </a:solidFill>
                <a:latin typeface="+mj-lt"/>
              </a:rPr>
              <a:t>Resource Center</a:t>
            </a:r>
          </a:p>
          <a:p>
            <a:pPr algn="ctr"/>
            <a:r>
              <a:rPr lang="en-US" sz="1200" dirty="0">
                <a:solidFill>
                  <a:schemeClr val="bg1"/>
                </a:solidFill>
                <a:latin typeface="+mj-lt"/>
              </a:rPr>
              <a:t>Rutgers University</a:t>
            </a:r>
          </a:p>
        </p:txBody>
      </p:sp>
      <p:sp>
        <p:nvSpPr>
          <p:cNvPr id="26" name="Rectangle: Rounded Corners 25">
            <a:extLst>
              <a:ext uri="{FF2B5EF4-FFF2-40B4-BE49-F238E27FC236}">
                <a16:creationId xmlns:a16="http://schemas.microsoft.com/office/drawing/2014/main" id="{A48DBB7C-36E7-A0D6-F629-F68F63B81FD8}"/>
              </a:ext>
            </a:extLst>
          </p:cNvPr>
          <p:cNvSpPr/>
          <p:nvPr/>
        </p:nvSpPr>
        <p:spPr>
          <a:xfrm>
            <a:off x="6805928" y="4148287"/>
            <a:ext cx="1563110" cy="846719"/>
          </a:xfrm>
          <a:prstGeom prst="roundRect">
            <a:avLst/>
          </a:prstGeom>
          <a:solidFill>
            <a:srgbClr val="3E5B9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F246413-3BA1-443D-20F7-C2E64C022FFF}"/>
              </a:ext>
            </a:extLst>
          </p:cNvPr>
          <p:cNvSpPr txBox="1"/>
          <p:nvPr/>
        </p:nvSpPr>
        <p:spPr>
          <a:xfrm>
            <a:off x="6786225" y="4211425"/>
            <a:ext cx="1540208" cy="738664"/>
          </a:xfrm>
          <a:prstGeom prst="rect">
            <a:avLst/>
          </a:prstGeom>
          <a:noFill/>
        </p:spPr>
        <p:txBody>
          <a:bodyPr wrap="square" rtlCol="0">
            <a:spAutoFit/>
          </a:bodyPr>
          <a:lstStyle/>
          <a:p>
            <a:pPr algn="ctr"/>
            <a:r>
              <a:rPr lang="en-US" sz="1400" dirty="0">
                <a:solidFill>
                  <a:schemeClr val="bg1"/>
                </a:solidFill>
                <a:latin typeface="+mj-lt"/>
              </a:rPr>
              <a:t>8 Transportation Management Associations in NJ</a:t>
            </a:r>
          </a:p>
        </p:txBody>
      </p:sp>
      <p:pic>
        <p:nvPicPr>
          <p:cNvPr id="31" name="Picture 30" descr="A red and blue logo with a arrow&#10;&#10;Description automatically generated">
            <a:extLst>
              <a:ext uri="{FF2B5EF4-FFF2-40B4-BE49-F238E27FC236}">
                <a16:creationId xmlns:a16="http://schemas.microsoft.com/office/drawing/2014/main" id="{16042E3F-2AAE-5D0F-1201-0DCD679786E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508" b="96206" l="2841" r="98182">
                        <a14:foregroundMark x1="39773" y1="37821" x2="39773" y2="37821"/>
                        <a14:foregroundMark x1="35568" y1="46634" x2="35568" y2="46634"/>
                        <a14:foregroundMark x1="35568" y1="46634" x2="35568" y2="46634"/>
                        <a14:foregroundMark x1="27386" y1="61934" x2="27386" y2="61934"/>
                        <a14:foregroundMark x1="27386" y1="62301" x2="27386" y2="62301"/>
                        <a14:foregroundMark x1="27045" y1="61934" x2="27045" y2="61934"/>
                        <a14:foregroundMark x1="26364" y1="56181" x2="24205" y2="47736"/>
                        <a14:foregroundMark x1="23864" y1="45532" x2="23864" y2="44308"/>
                        <a14:foregroundMark x1="26705" y1="40147" x2="33068" y2="38188"/>
                        <a14:foregroundMark x1="32386" y1="39780" x2="32386" y2="40881"/>
                        <a14:foregroundMark x1="33750" y1="46267" x2="33750" y2="46267"/>
                        <a14:foregroundMark x1="33750" y1="50428" x2="33750" y2="50428"/>
                        <a14:foregroundMark x1="35909" y1="54712" x2="36932" y2="55447"/>
                        <a14:foregroundMark x1="57273" y1="55447" x2="57273" y2="55447"/>
                        <a14:foregroundMark x1="57955" y1="55447" x2="57955" y2="55447"/>
                        <a14:foregroundMark x1="58636" y1="54712" x2="58636" y2="54712"/>
                        <a14:foregroundMark x1="61477" y1="49327" x2="66136" y2="47736"/>
                        <a14:foregroundMark x1="80682" y1="45043" x2="86364" y2="46634"/>
                        <a14:foregroundMark x1="90568" y1="45900" x2="92045" y2="45900"/>
                        <a14:foregroundMark x1="93068" y1="45900" x2="93068" y2="45900"/>
                        <a14:foregroundMark x1="92727" y1="50796" x2="92727" y2="50796"/>
                        <a14:foregroundMark x1="92727" y1="52020" x2="94545" y2="52387"/>
                        <a14:foregroundMark x1="95568" y1="50061" x2="94886" y2="46634"/>
                        <a14:foregroundMark x1="93750" y1="44308" x2="93750" y2="44308"/>
                        <a14:foregroundMark x1="93409" y1="42840" x2="93409" y2="42840"/>
                        <a14:foregroundMark x1="92386" y1="40514" x2="91364" y2="37454"/>
                        <a14:foregroundMark x1="90227" y1="35863" x2="90227" y2="35863"/>
                        <a14:foregroundMark x1="89545" y1="34027" x2="89205" y2="32069"/>
                        <a14:foregroundMark x1="88864" y1="30967" x2="86023" y2="26683"/>
                        <a14:foregroundMark x1="85227" y1="25949" x2="85227" y2="24480"/>
                        <a14:foregroundMark x1="83864" y1="22889" x2="81705" y2="21420"/>
                        <a14:foregroundMark x1="81364" y1="21053" x2="80000" y2="19461"/>
                        <a14:foregroundMark x1="77159" y1="17136" x2="74659" y2="15300"/>
                        <a14:foregroundMark x1="73182" y1="14443" x2="73182" y2="14443"/>
                        <a14:foregroundMark x1="69318" y1="13709" x2="67841" y2="13709"/>
                        <a14:foregroundMark x1="63977" y1="12974" x2="61818" y2="12240"/>
                        <a14:foregroundMark x1="59318" y1="11016" x2="57955" y2="10282"/>
                        <a14:foregroundMark x1="56136" y1="9547" x2="53636" y2="8323"/>
                        <a14:foregroundMark x1="49773" y1="8323" x2="47955" y2="8323"/>
                        <a14:foregroundMark x1="45909" y1="8813" x2="45909" y2="8813"/>
                        <a14:foregroundMark x1="45455" y1="9180" x2="44432" y2="9180"/>
                        <a14:foregroundMark x1="41250" y1="10282" x2="34886" y2="13341"/>
                        <a14:foregroundMark x1="32386" y1="12974" x2="32386" y2="12974"/>
                        <a14:foregroundMark x1="29205" y1="13709" x2="28068" y2="15667"/>
                        <a14:foregroundMark x1="24545" y1="18727" x2="21023" y2="21053"/>
                        <a14:foregroundMark x1="15000" y1="24847" x2="12500" y2="26316"/>
                        <a14:foregroundMark x1="10341" y1="27907" x2="6364" y2="52876"/>
                        <a14:foregroundMark x1="6364" y1="52876" x2="17500" y2="77723"/>
                        <a14:foregroundMark x1="17500" y1="77723" x2="42045" y2="90698"/>
                        <a14:foregroundMark x1="42045" y1="90698" x2="62500" y2="94737"/>
                        <a14:foregroundMark x1="62500" y1="94737" x2="81364" y2="79315"/>
                        <a14:foregroundMark x1="81364" y1="79315" x2="94886" y2="54100"/>
                        <a14:foregroundMark x1="94886" y1="54100" x2="85455" y2="19461"/>
                        <a14:foregroundMark x1="85455" y1="19461" x2="65000" y2="9547"/>
                        <a14:foregroundMark x1="65000" y1="9547" x2="42159" y2="8568"/>
                        <a14:foregroundMark x1="42159" y1="8568" x2="18295" y2="21420"/>
                        <a14:foregroundMark x1="18295" y1="21420" x2="10341" y2="30233"/>
                        <a14:foregroundMark x1="7500" y1="35129" x2="6136" y2="57283"/>
                        <a14:foregroundMark x1="6136" y1="57283" x2="13977" y2="83231"/>
                        <a14:foregroundMark x1="13977" y1="83231" x2="38864" y2="94002"/>
                        <a14:foregroundMark x1="38864" y1="94002" x2="58523" y2="94859"/>
                        <a14:foregroundMark x1="58523" y1="94859" x2="59318" y2="94002"/>
                        <a14:foregroundMark x1="37386" y1="96328" x2="55682" y2="94859"/>
                        <a14:foregroundMark x1="55682" y1="94859" x2="50455" y2="96328"/>
                        <a14:foregroundMark x1="46932" y1="89841" x2="68750" y2="89841"/>
                        <a14:foregroundMark x1="68750" y1="89841" x2="85682" y2="73072"/>
                        <a14:foregroundMark x1="68636" y1="90942" x2="85795" y2="80661"/>
                        <a14:foregroundMark x1="85795" y1="80661" x2="87727" y2="76499"/>
                        <a14:foregroundMark x1="59318" y1="87882" x2="78636" y2="77111"/>
                        <a14:foregroundMark x1="78636" y1="77111" x2="83182" y2="70747"/>
                        <a14:foregroundMark x1="5682" y1="64259" x2="7955" y2="43084"/>
                        <a14:foregroundMark x1="7955" y1="43084" x2="7841" y2="42840"/>
                        <a14:foregroundMark x1="3636" y1="58140" x2="6136" y2="37821"/>
                        <a14:foregroundMark x1="6136" y1="37821" x2="6136" y2="37821"/>
                        <a14:foregroundMark x1="29205" y1="5753" x2="47500" y2="1591"/>
                        <a14:foregroundMark x1="47500" y1="1591" x2="66705" y2="5630"/>
                        <a14:foregroundMark x1="66705" y1="5630" x2="67500" y2="6120"/>
                        <a14:foregroundMark x1="80682" y1="44676" x2="98295" y2="49939"/>
                        <a14:foregroundMark x1="98295" y1="49939" x2="95568" y2="59976"/>
                        <a14:foregroundMark x1="28409" y1="40147" x2="27386" y2="60710"/>
                        <a14:foregroundMark x1="27386" y1="60710" x2="30227" y2="38923"/>
                        <a14:foregroundMark x1="30227" y1="38923" x2="28409" y2="53488"/>
                        <a14:foregroundMark x1="40568" y1="51652" x2="38068" y2="53488"/>
                        <a14:foregroundMark x1="39432" y1="59976" x2="31591" y2="35006"/>
                        <a14:foregroundMark x1="31591" y1="35006" x2="24886" y2="56548"/>
                        <a14:foregroundMark x1="24886" y1="56548" x2="30909" y2="76132"/>
                        <a14:foregroundMark x1="30909" y1="76132" x2="59432" y2="80171"/>
                        <a14:foregroundMark x1="59432" y1="80171" x2="77727" y2="68911"/>
                        <a14:foregroundMark x1="77727" y1="68911" x2="48295" y2="79927"/>
                        <a14:foregroundMark x1="76364" y1="26316" x2="51364" y2="18360"/>
                        <a14:foregroundMark x1="51364" y1="18360" x2="41932" y2="19094"/>
                        <a14:foregroundMark x1="32386" y1="12240" x2="37727" y2="8813"/>
                        <a14:foregroundMark x1="55455" y1="7589" x2="57273" y2="6854"/>
                        <a14:foregroundMark x1="2841" y1="54223" x2="6477" y2="41983"/>
                        <a14:foregroundMark x1="21023" y1="81028" x2="22386" y2="82987"/>
                        <a14:foregroundMark x1="59318" y1="91432" x2="65000" y2="90942"/>
                        <a14:foregroundMark x1="20682" y1="17503" x2="29886" y2="11383"/>
                        <a14:foregroundMark x1="24659" y1="29253" x2="13977" y2="54100"/>
                        <a14:foregroundMark x1="13977" y1="54100" x2="26818" y2="78825"/>
                        <a14:foregroundMark x1="26818" y1="78825" x2="57500" y2="82252"/>
                        <a14:foregroundMark x1="57500" y1="82252" x2="79205" y2="72827"/>
                        <a14:foregroundMark x1="79205" y1="72827" x2="55227" y2="72215"/>
                        <a14:foregroundMark x1="55227" y1="72215" x2="33523" y2="79315"/>
                        <a14:foregroundMark x1="33523" y1="79315" x2="50000" y2="54100"/>
                        <a14:foregroundMark x1="50000" y1="54100" x2="40682" y2="25581"/>
                        <a14:foregroundMark x1="40682" y1="25581" x2="18295" y2="29621"/>
                        <a14:foregroundMark x1="18295" y1="29621" x2="14432" y2="35863"/>
                        <a14:foregroundMark x1="34432" y1="41616" x2="33182" y2="68666"/>
                        <a14:foregroundMark x1="33182" y1="68666" x2="30795" y2="56916"/>
                        <a14:foregroundMark x1="45000" y1="51652" x2="35682" y2="29253"/>
                        <a14:foregroundMark x1="35682" y1="29253" x2="39318" y2="53611"/>
                        <a14:foregroundMark x1="39318" y1="53611" x2="42841" y2="53611"/>
                        <a14:foregroundMark x1="25568" y1="23501" x2="51705" y2="19094"/>
                        <a14:foregroundMark x1="51705" y1="19094" x2="75114" y2="32313"/>
                        <a14:foregroundMark x1="75114" y1="32313" x2="57841" y2="15912"/>
                        <a14:foregroundMark x1="57841" y1="15912" x2="32045" y2="20441"/>
                        <a14:foregroundMark x1="32045" y1="20441" x2="26364" y2="25826"/>
                        <a14:foregroundMark x1="42841" y1="23990" x2="64659" y2="32313"/>
                        <a14:foregroundMark x1="64659" y1="32313" x2="72955" y2="30233"/>
                        <a14:foregroundMark x1="68068" y1="35006" x2="88864" y2="43452"/>
                        <a14:foregroundMark x1="88864" y1="43452" x2="75568" y2="35006"/>
                        <a14:foregroundMark x1="60114" y1="68421" x2="84205" y2="61567"/>
                        <a14:foregroundMark x1="84205" y1="61567" x2="78750" y2="66463"/>
                      </a14:backgroundRemoval>
                    </a14:imgEffect>
                  </a14:imgLayer>
                </a14:imgProps>
              </a:ext>
              <a:ext uri="{28A0092B-C50C-407E-A947-70E740481C1C}">
                <a14:useLocalDpi xmlns:a14="http://schemas.microsoft.com/office/drawing/2010/main" val="0"/>
              </a:ext>
            </a:extLst>
          </a:blip>
          <a:stretch>
            <a:fillRect/>
          </a:stretch>
        </p:blipFill>
        <p:spPr>
          <a:xfrm>
            <a:off x="4728692" y="2173996"/>
            <a:ext cx="852995" cy="791929"/>
          </a:xfrm>
          <a:prstGeom prst="rect">
            <a:avLst/>
          </a:prstGeom>
        </p:spPr>
      </p:pic>
      <p:pic>
        <p:nvPicPr>
          <p:cNvPr id="32" name="Picture 31" descr="A black background with blue and green text&#10;&#10;Description automatically generated">
            <a:extLst>
              <a:ext uri="{FF2B5EF4-FFF2-40B4-BE49-F238E27FC236}">
                <a16:creationId xmlns:a16="http://schemas.microsoft.com/office/drawing/2014/main" id="{89F72AC6-AEE5-E028-7CBF-983D6C49C4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1501" y="584862"/>
            <a:ext cx="6348997" cy="826010"/>
          </a:xfrm>
          <a:prstGeom prst="rect">
            <a:avLst/>
          </a:prstGeom>
        </p:spPr>
      </p:pic>
      <p:grpSp>
        <p:nvGrpSpPr>
          <p:cNvPr id="7" name="Group 6">
            <a:extLst>
              <a:ext uri="{FF2B5EF4-FFF2-40B4-BE49-F238E27FC236}">
                <a16:creationId xmlns:a16="http://schemas.microsoft.com/office/drawing/2014/main" id="{AFCD5672-EC36-F75C-BE71-A5030912B8B6}"/>
              </a:ext>
            </a:extLst>
          </p:cNvPr>
          <p:cNvGrpSpPr/>
          <p:nvPr/>
        </p:nvGrpSpPr>
        <p:grpSpPr>
          <a:xfrm>
            <a:off x="8429649" y="2994539"/>
            <a:ext cx="2777007" cy="2823680"/>
            <a:chOff x="8429649" y="2994539"/>
            <a:chExt cx="2777007" cy="2823680"/>
          </a:xfrm>
        </p:grpSpPr>
        <p:pic>
          <p:nvPicPr>
            <p:cNvPr id="3" name="Picture 2">
              <a:extLst>
                <a:ext uri="{FF2B5EF4-FFF2-40B4-BE49-F238E27FC236}">
                  <a16:creationId xmlns:a16="http://schemas.microsoft.com/office/drawing/2014/main" id="{DE56A8D9-6930-5FC3-9B8A-1AD2CA6849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9649" y="2994539"/>
              <a:ext cx="2777007" cy="2823680"/>
            </a:xfrm>
            <a:prstGeom prst="rect">
              <a:avLst/>
            </a:prstGeom>
          </p:spPr>
        </p:pic>
        <p:sp>
          <p:nvSpPr>
            <p:cNvPr id="5" name="Rectangle 4">
              <a:extLst>
                <a:ext uri="{FF2B5EF4-FFF2-40B4-BE49-F238E27FC236}">
                  <a16:creationId xmlns:a16="http://schemas.microsoft.com/office/drawing/2014/main" id="{2213D538-4F31-A40A-428E-C9EE01C5291C}"/>
                </a:ext>
              </a:extLst>
            </p:cNvPr>
            <p:cNvSpPr/>
            <p:nvPr/>
          </p:nvSpPr>
          <p:spPr>
            <a:xfrm>
              <a:off x="8495183" y="5423668"/>
              <a:ext cx="775315" cy="3785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274" y="4208159"/>
            <a:ext cx="2779331" cy="640791"/>
          </a:xfrm>
          <a:prstGeom prst="rect">
            <a:avLst/>
          </a:prstGeom>
        </p:spPr>
      </p:pic>
    </p:spTree>
    <p:extLst>
      <p:ext uri="{BB962C8B-B14F-4D97-AF65-F5344CB8AC3E}">
        <p14:creationId xmlns:p14="http://schemas.microsoft.com/office/powerpoint/2010/main" val="4263766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FF11C9D-F858-A7FA-261E-547BA51B9E9C}"/>
              </a:ext>
            </a:extLst>
          </p:cNvPr>
          <p:cNvSpPr/>
          <p:nvPr/>
        </p:nvSpPr>
        <p:spPr>
          <a:xfrm>
            <a:off x="0" y="5886642"/>
            <a:ext cx="11811000"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186CCDF-2872-72D5-CBE7-8D7B96F518B9}"/>
              </a:ext>
            </a:extLst>
          </p:cNvPr>
          <p:cNvSpPr/>
          <p:nvPr/>
        </p:nvSpPr>
        <p:spPr>
          <a:xfrm>
            <a:off x="763675" y="123178"/>
            <a:ext cx="10597635" cy="6046509"/>
          </a:xfrm>
          <a:prstGeom prst="rect">
            <a:avLst/>
          </a:prstGeom>
          <a:solidFill>
            <a:schemeClr val="bg1"/>
          </a:solidFill>
          <a:ln>
            <a:noFill/>
          </a:ln>
          <a:effectLst>
            <a:outerShdw blurRad="50800" dist="25400" dir="1080000" algn="t"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67223249-5085-46A6-EFC6-338EA5F1AE92}"/>
              </a:ext>
            </a:extLst>
          </p:cNvPr>
          <p:cNvSpPr/>
          <p:nvPr/>
        </p:nvSpPr>
        <p:spPr>
          <a:xfrm>
            <a:off x="4156170" y="2126686"/>
            <a:ext cx="6311663" cy="2922985"/>
          </a:xfrm>
          <a:prstGeom prst="roundRect">
            <a:avLst/>
          </a:prstGeom>
          <a:solidFill>
            <a:srgbClr val="3E5B9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B42F5D7-8146-CCED-9F8D-1C5E6BE42E51}"/>
              </a:ext>
            </a:extLst>
          </p:cNvPr>
          <p:cNvSpPr txBox="1"/>
          <p:nvPr/>
        </p:nvSpPr>
        <p:spPr>
          <a:xfrm>
            <a:off x="4276906" y="2771594"/>
            <a:ext cx="6095392" cy="1754326"/>
          </a:xfrm>
          <a:prstGeom prst="rect">
            <a:avLst/>
          </a:prstGeom>
          <a:noFill/>
        </p:spPr>
        <p:txBody>
          <a:bodyPr wrap="square" rtlCol="0">
            <a:spAutoFit/>
          </a:bodyPr>
          <a:lstStyle/>
          <a:p>
            <a:pPr algn="ctr"/>
            <a:r>
              <a:rPr lang="en-US" sz="3600" dirty="0">
                <a:solidFill>
                  <a:schemeClr val="bg1"/>
                </a:solidFill>
                <a:latin typeface="+mj-lt"/>
              </a:rPr>
              <a:t>NJDOT Safe Routes to School Resource Center </a:t>
            </a:r>
          </a:p>
          <a:p>
            <a:pPr algn="ctr"/>
            <a:r>
              <a:rPr lang="en-US" sz="3600" dirty="0">
                <a:solidFill>
                  <a:schemeClr val="bg1"/>
                </a:solidFill>
                <a:latin typeface="+mj-lt"/>
              </a:rPr>
              <a:t>Rutgers University</a:t>
            </a:r>
          </a:p>
        </p:txBody>
      </p:sp>
      <p:pic>
        <p:nvPicPr>
          <p:cNvPr id="32" name="Picture 31" descr="A black background with blue and green text&#10;&#10;Description automatically generated">
            <a:extLst>
              <a:ext uri="{FF2B5EF4-FFF2-40B4-BE49-F238E27FC236}">
                <a16:creationId xmlns:a16="http://schemas.microsoft.com/office/drawing/2014/main" id="{89F72AC6-AEE5-E028-7CBF-983D6C49C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501" y="584862"/>
            <a:ext cx="6348997" cy="82601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661" y="3049484"/>
            <a:ext cx="3513231" cy="809996"/>
          </a:xfrm>
          <a:prstGeom prst="rect">
            <a:avLst/>
          </a:prstGeom>
        </p:spPr>
      </p:pic>
    </p:spTree>
    <p:extLst>
      <p:ext uri="{BB962C8B-B14F-4D97-AF65-F5344CB8AC3E}">
        <p14:creationId xmlns:p14="http://schemas.microsoft.com/office/powerpoint/2010/main" val="220863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D9D58C-C4CA-B0A2-7337-6867D27CABC7}"/>
              </a:ext>
            </a:extLst>
          </p:cNvPr>
          <p:cNvSpPr>
            <a:spLocks noGrp="1"/>
          </p:cNvSpPr>
          <p:nvPr>
            <p:ph type="title"/>
          </p:nvPr>
        </p:nvSpPr>
        <p:spPr>
          <a:xfrm>
            <a:off x="129984" y="-227225"/>
            <a:ext cx="9859226" cy="1200361"/>
          </a:xfrm>
        </p:spPr>
        <p:txBody>
          <a:bodyPr anchor="b">
            <a:normAutofit/>
          </a:bodyPr>
          <a:lstStyle/>
          <a:p>
            <a:r>
              <a:rPr lang="en-US" sz="3600" b="1" dirty="0">
                <a:latin typeface="Bebas Neue Pro Light" panose="020B0306020202050201" pitchFamily="34" charset="0"/>
              </a:rPr>
              <a:t>NJDOT Safe Routes to School Resource Center</a:t>
            </a:r>
          </a:p>
        </p:txBody>
      </p:sp>
      <p:sp>
        <p:nvSpPr>
          <p:cNvPr id="11" name="Rectangle 10">
            <a:extLst>
              <a:ext uri="{FF2B5EF4-FFF2-40B4-BE49-F238E27FC236}">
                <a16:creationId xmlns:a16="http://schemas.microsoft.com/office/drawing/2014/main" id="{FFF11C9D-F858-A7FA-261E-547BA51B9E9C}"/>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29259E2-CF4C-71DB-621F-F6EB3643B8DA}"/>
              </a:ext>
            </a:extLst>
          </p:cNvPr>
          <p:cNvCxnSpPr>
            <a:cxnSpLocks/>
          </p:cNvCxnSpPr>
          <p:nvPr/>
        </p:nvCxnSpPr>
        <p:spPr>
          <a:xfrm>
            <a:off x="236329" y="973136"/>
            <a:ext cx="5859671"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FF7704FE-EACD-5946-A896-9F6E190EBD80}"/>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186CCDF-2872-72D5-CBE7-8D7B96F518B9}"/>
              </a:ext>
            </a:extLst>
          </p:cNvPr>
          <p:cNvSpPr/>
          <p:nvPr/>
        </p:nvSpPr>
        <p:spPr>
          <a:xfrm>
            <a:off x="6367385" y="1230857"/>
            <a:ext cx="5305424" cy="5065168"/>
          </a:xfrm>
          <a:prstGeom prst="rect">
            <a:avLst/>
          </a:prstGeom>
          <a:solidFill>
            <a:schemeClr val="bg1"/>
          </a:solidFill>
          <a:ln>
            <a:solidFill>
              <a:schemeClr val="bg2">
                <a:lumMod val="90000"/>
              </a:schemeClr>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14">
            <a:extLst>
              <a:ext uri="{FF2B5EF4-FFF2-40B4-BE49-F238E27FC236}">
                <a16:creationId xmlns:a16="http://schemas.microsoft.com/office/drawing/2014/main" id="{E844A1A0-3445-06D5-7ABE-CBCBD1FF97CB}"/>
              </a:ext>
            </a:extLst>
          </p:cNvPr>
          <p:cNvSpPr txBox="1">
            <a:spLocks/>
          </p:cNvSpPr>
          <p:nvPr/>
        </p:nvSpPr>
        <p:spPr>
          <a:xfrm>
            <a:off x="2182017" y="1613690"/>
            <a:ext cx="3894777" cy="4441592"/>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457200">
              <a:lnSpc>
                <a:spcPct val="100000"/>
              </a:lnSpc>
              <a:spcBef>
                <a:spcPts val="0"/>
              </a:spcBef>
              <a:spcAft>
                <a:spcPts val="1200"/>
              </a:spcAft>
              <a:buFont typeface="+mj-lt"/>
              <a:buAutoNum type="arabicPeriod"/>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rPr>
              <a:t>Educate about safe walking &amp; bicycling</a:t>
            </a:r>
          </a:p>
          <a:p>
            <a:pPr marL="514350" indent="-457200">
              <a:lnSpc>
                <a:spcPct val="100000"/>
              </a:lnSpc>
              <a:spcBef>
                <a:spcPts val="0"/>
              </a:spcBef>
              <a:spcAft>
                <a:spcPts val="1200"/>
              </a:spcAft>
              <a:buFont typeface="+mj-lt"/>
              <a:buAutoNum type="arabicPeriod"/>
              <a:defRPr/>
            </a:pPr>
            <a:r>
              <a:rPr lang="en-US" sz="2000" dirty="0">
                <a:solidFill>
                  <a:prstClr val="black"/>
                </a:solidFill>
                <a:latin typeface="Aptos" panose="020B0004020202020204" pitchFamily="34" charset="0"/>
              </a:rPr>
              <a:t>Encourage implementation of safe, accessible infrastructure</a:t>
            </a:r>
          </a:p>
          <a:p>
            <a:pPr marL="514350" indent="-457200">
              <a:lnSpc>
                <a:spcPct val="100000"/>
              </a:lnSpc>
              <a:spcBef>
                <a:spcPts val="0"/>
              </a:spcBef>
              <a:spcAft>
                <a:spcPts val="1200"/>
              </a:spcAft>
              <a:buFont typeface="+mj-lt"/>
              <a:buAutoNum type="arabicPeriod"/>
              <a:defRPr/>
            </a:pPr>
            <a:r>
              <a:rPr lang="en-US" sz="2000" dirty="0">
                <a:solidFill>
                  <a:prstClr val="black"/>
                </a:solidFill>
                <a:latin typeface="Aptos" panose="020B0004020202020204" pitchFamily="34" charset="0"/>
              </a:rPr>
              <a:t>Develop &amp; disseminate research and best practices</a:t>
            </a:r>
          </a:p>
          <a:p>
            <a:pPr marL="5715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9A5F30C6-DB5B-BE93-DB44-312016A27C0E}"/>
              </a:ext>
            </a:extLst>
          </p:cNvPr>
          <p:cNvGrpSpPr/>
          <p:nvPr/>
        </p:nvGrpSpPr>
        <p:grpSpPr>
          <a:xfrm>
            <a:off x="200346" y="1613690"/>
            <a:ext cx="1660546" cy="4171474"/>
            <a:chOff x="236329" y="1613690"/>
            <a:chExt cx="1715445" cy="3419720"/>
          </a:xfrm>
        </p:grpSpPr>
        <p:sp>
          <p:nvSpPr>
            <p:cNvPr id="30" name="Half Frame 29">
              <a:extLst>
                <a:ext uri="{FF2B5EF4-FFF2-40B4-BE49-F238E27FC236}">
                  <a16:creationId xmlns:a16="http://schemas.microsoft.com/office/drawing/2014/main" id="{CC7BC8EC-45EA-0375-3EA3-C07BC39C248F}"/>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31" name="Half Frame 30">
              <a:extLst>
                <a:ext uri="{FF2B5EF4-FFF2-40B4-BE49-F238E27FC236}">
                  <a16:creationId xmlns:a16="http://schemas.microsoft.com/office/drawing/2014/main" id="{FBA19C6B-0B4A-4F3F-2B4E-3104FCBDA591}"/>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sp>
        <p:nvSpPr>
          <p:cNvPr id="2" name="TextBox 1">
            <a:extLst>
              <a:ext uri="{FF2B5EF4-FFF2-40B4-BE49-F238E27FC236}">
                <a16:creationId xmlns:a16="http://schemas.microsoft.com/office/drawing/2014/main" id="{A3A8D5DB-36FF-4361-E3A5-1F325810304F}"/>
              </a:ext>
            </a:extLst>
          </p:cNvPr>
          <p:cNvSpPr txBox="1"/>
          <p:nvPr/>
        </p:nvSpPr>
        <p:spPr>
          <a:xfrm>
            <a:off x="6546937" y="5553518"/>
            <a:ext cx="4963948" cy="707886"/>
          </a:xfrm>
          <a:prstGeom prst="rect">
            <a:avLst/>
          </a:prstGeom>
          <a:noFill/>
        </p:spPr>
        <p:txBody>
          <a:bodyPr wrap="square" rtlCol="0">
            <a:spAutoFit/>
          </a:bodyPr>
          <a:lstStyle/>
          <a:p>
            <a:pPr algn="ctr"/>
            <a:r>
              <a:rPr lang="en-US" sz="2000" b="1" i="1" dirty="0">
                <a:latin typeface="Tenorite" panose="00000500000000000000" pitchFamily="2" charset="0"/>
              </a:rPr>
              <a:t>Strengthening Safe Routes to School through knowledge</a:t>
            </a:r>
            <a:endParaRPr lang="en-US" b="1" i="1" dirty="0">
              <a:latin typeface="Tenorite" panose="00000500000000000000" pitchFamily="2" charset="0"/>
            </a:endParaRPr>
          </a:p>
        </p:txBody>
      </p:sp>
      <p:pic>
        <p:nvPicPr>
          <p:cNvPr id="7" name="Picture 6">
            <a:extLst>
              <a:ext uri="{FF2B5EF4-FFF2-40B4-BE49-F238E27FC236}">
                <a16:creationId xmlns:a16="http://schemas.microsoft.com/office/drawing/2014/main" id="{C918944A-F8DD-9D0D-7B1D-6EF1BA81B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062" y="1627057"/>
            <a:ext cx="4767699" cy="3644014"/>
          </a:xfrm>
          <a:prstGeom prst="rect">
            <a:avLst/>
          </a:prstGeom>
          <a:ln>
            <a:solidFill>
              <a:schemeClr val="tx1">
                <a:lumMod val="50000"/>
                <a:lumOff val="50000"/>
              </a:schemeClr>
            </a:solidFill>
          </a:ln>
        </p:spPr>
      </p:pic>
      <p:sp>
        <p:nvSpPr>
          <p:cNvPr id="8" name="Content Placeholder 2">
            <a:extLst>
              <a:ext uri="{FF2B5EF4-FFF2-40B4-BE49-F238E27FC236}">
                <a16:creationId xmlns:a16="http://schemas.microsoft.com/office/drawing/2014/main" id="{B1A135F6-9151-BA3C-964F-9AB8A3C82BC2}"/>
              </a:ext>
            </a:extLst>
          </p:cNvPr>
          <p:cNvSpPr>
            <a:spLocks noGrp="1"/>
          </p:cNvSpPr>
          <p:nvPr>
            <p:ph idx="1"/>
          </p:nvPr>
        </p:nvSpPr>
        <p:spPr>
          <a:xfrm>
            <a:off x="215027" y="1862890"/>
            <a:ext cx="1805066" cy="3804380"/>
          </a:xfrm>
        </p:spPr>
        <p:txBody>
          <a:bodyPr anchor="ctr">
            <a:normAutofit/>
          </a:bodyPr>
          <a:lstStyle/>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None/>
              <a:defRPr/>
            </a:pPr>
            <a:r>
              <a:rPr lang="en-US" sz="1400" b="1" dirty="0">
                <a:solidFill>
                  <a:srgbClr val="FFC000"/>
                </a:solidFill>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a:t>
            </a:r>
            <a:endParaRPr lang="en-US" sz="1400" kern="1200" dirty="0">
              <a:latin typeface="Aptos" panose="020B0004020202020204" pitchFamily="34" charset="0"/>
              <a:ea typeface="Tahoma" panose="020B0604030504040204" pitchFamily="34" charset="0"/>
              <a:cs typeface="Tahoma" panose="020B0604030504040204" pitchFamily="34" charset="0"/>
            </a:endParaRP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Contact</a:t>
            </a:r>
          </a:p>
        </p:txBody>
      </p:sp>
    </p:spTree>
    <p:extLst>
      <p:ext uri="{BB962C8B-B14F-4D97-AF65-F5344CB8AC3E}">
        <p14:creationId xmlns:p14="http://schemas.microsoft.com/office/powerpoint/2010/main" val="55032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83671-7436-70DA-F4F6-A936EFE283D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4EC9746-84F1-0539-7793-483A5E728E0C}"/>
              </a:ext>
            </a:extLst>
          </p:cNvPr>
          <p:cNvSpPr>
            <a:spLocks noGrp="1"/>
          </p:cNvSpPr>
          <p:nvPr>
            <p:ph type="title"/>
          </p:nvPr>
        </p:nvSpPr>
        <p:spPr>
          <a:xfrm>
            <a:off x="129984" y="-227225"/>
            <a:ext cx="11109515" cy="1200361"/>
          </a:xfrm>
        </p:spPr>
        <p:txBody>
          <a:bodyPr anchor="b">
            <a:normAutofit/>
          </a:bodyPr>
          <a:lstStyle/>
          <a:p>
            <a:r>
              <a:rPr lang="en-US" sz="3600" b="1" dirty="0">
                <a:latin typeface="Bebas Neue Pro Light" panose="020B0306020202050201" pitchFamily="34" charset="0"/>
              </a:rPr>
              <a:t>NJDOT Safe Routes to School Resource Center</a:t>
            </a:r>
          </a:p>
        </p:txBody>
      </p:sp>
      <p:sp>
        <p:nvSpPr>
          <p:cNvPr id="11" name="Rectangle 10">
            <a:extLst>
              <a:ext uri="{FF2B5EF4-FFF2-40B4-BE49-F238E27FC236}">
                <a16:creationId xmlns:a16="http://schemas.microsoft.com/office/drawing/2014/main" id="{40C32307-616A-2332-E3E8-F42E8A341880}"/>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3A43B5-2354-0E98-8419-DDFD5ACAF0DD}"/>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FA7761D-30D3-F46B-8A5A-76F5E4AA6816}"/>
              </a:ext>
            </a:extLst>
          </p:cNvPr>
          <p:cNvCxnSpPr>
            <a:cxnSpLocks/>
          </p:cNvCxnSpPr>
          <p:nvPr/>
        </p:nvCxnSpPr>
        <p:spPr>
          <a:xfrm>
            <a:off x="236329" y="973136"/>
            <a:ext cx="3302001"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4AC983CC-70DA-750E-D21C-332102E5F9DC}"/>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B19BB95-B5A5-94B3-168B-BA53569DE72E}"/>
              </a:ext>
            </a:extLst>
          </p:cNvPr>
          <p:cNvSpPr/>
          <p:nvPr/>
        </p:nvSpPr>
        <p:spPr>
          <a:xfrm>
            <a:off x="6420678" y="1230857"/>
            <a:ext cx="5252132" cy="5065168"/>
          </a:xfrm>
          <a:prstGeom prst="rect">
            <a:avLst/>
          </a:prstGeom>
          <a:solidFill>
            <a:schemeClr val="bg1"/>
          </a:solidFill>
          <a:ln>
            <a:solidFill>
              <a:schemeClr val="bg2">
                <a:lumMod val="75000"/>
              </a:schemeClr>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14">
            <a:extLst>
              <a:ext uri="{FF2B5EF4-FFF2-40B4-BE49-F238E27FC236}">
                <a16:creationId xmlns:a16="http://schemas.microsoft.com/office/drawing/2014/main" id="{19B18CFE-106B-B710-71CE-AF40621CDEE3}"/>
              </a:ext>
            </a:extLst>
          </p:cNvPr>
          <p:cNvSpPr txBox="1">
            <a:spLocks/>
          </p:cNvSpPr>
          <p:nvPr/>
        </p:nvSpPr>
        <p:spPr>
          <a:xfrm>
            <a:off x="2182018" y="1613690"/>
            <a:ext cx="3984550" cy="4153889"/>
          </a:xfrm>
          <a:prstGeom prst="rect">
            <a:avLst/>
          </a:prstGeom>
        </p:spPr>
        <p:txBody>
          <a:bodyPr vert="horz" lIns="91440" tIns="45720" rIns="91440" bIns="45720" rtlCol="0" anchor="t"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defRPr/>
            </a:pPr>
            <a:r>
              <a:rPr lang="en-US" sz="2000" dirty="0">
                <a:latin typeface="Aptos" panose="020B0004020202020204" pitchFamily="34" charset="0"/>
              </a:rPr>
              <a:t>Find your TMA SRTS Coordinator</a:t>
            </a:r>
          </a:p>
          <a:p>
            <a:pPr>
              <a:lnSpc>
                <a:spcPct val="150000"/>
              </a:lnSpc>
              <a:spcBef>
                <a:spcPts val="0"/>
              </a:spcBef>
              <a:defRPr/>
            </a:pPr>
            <a:r>
              <a:rPr lang="en-US" sz="2000" dirty="0">
                <a:latin typeface="Aptos" panose="020B0004020202020204" pitchFamily="34" charset="0"/>
              </a:rPr>
              <a:t>Grant Information</a:t>
            </a:r>
          </a:p>
          <a:p>
            <a:pPr>
              <a:lnSpc>
                <a:spcPct val="150000"/>
              </a:lnSpc>
              <a:spcBef>
                <a:spcPts val="0"/>
              </a:spcBef>
              <a:defRPr/>
            </a:pPr>
            <a:r>
              <a:rPr lang="en-US" sz="2000" dirty="0">
                <a:latin typeface="Aptos" panose="020B0004020202020204" pitchFamily="34" charset="0"/>
              </a:rPr>
              <a:t>Safety Lesson Plans</a:t>
            </a:r>
          </a:p>
          <a:p>
            <a:pPr>
              <a:lnSpc>
                <a:spcPct val="150000"/>
              </a:lnSpc>
              <a:spcBef>
                <a:spcPts val="0"/>
              </a:spcBef>
              <a:defRPr/>
            </a:pPr>
            <a:r>
              <a:rPr lang="en-US" sz="2000" dirty="0">
                <a:latin typeface="Aptos" panose="020B0004020202020204" pitchFamily="34" charset="0"/>
              </a:rPr>
              <a:t>How-To &amp; Case Study Videos</a:t>
            </a:r>
          </a:p>
          <a:p>
            <a:pPr>
              <a:lnSpc>
                <a:spcPct val="150000"/>
              </a:lnSpc>
              <a:spcBef>
                <a:spcPts val="0"/>
              </a:spcBef>
              <a:defRPr/>
            </a:pPr>
            <a:r>
              <a:rPr lang="en-US" sz="2000" dirty="0">
                <a:latin typeface="Aptos" panose="020B0004020202020204" pitchFamily="34" charset="0"/>
              </a:rPr>
              <a:t>Crossing Guard Resources</a:t>
            </a:r>
          </a:p>
          <a:p>
            <a:pPr>
              <a:lnSpc>
                <a:spcPct val="150000"/>
              </a:lnSpc>
              <a:spcBef>
                <a:spcPts val="0"/>
              </a:spcBef>
              <a:defRPr/>
            </a:pPr>
            <a:r>
              <a:rPr lang="en-US" sz="2000" dirty="0">
                <a:latin typeface="Aptos" panose="020B0004020202020204" pitchFamily="34" charset="0"/>
              </a:rPr>
              <a:t>Design Guides</a:t>
            </a:r>
          </a:p>
          <a:p>
            <a:pPr>
              <a:lnSpc>
                <a:spcPct val="150000"/>
              </a:lnSpc>
              <a:spcBef>
                <a:spcPts val="0"/>
              </a:spcBef>
              <a:defRPr/>
            </a:pPr>
            <a:r>
              <a:rPr lang="en-US" sz="2000" dirty="0">
                <a:latin typeface="Aptos" panose="020B0004020202020204" pitchFamily="34" charset="0"/>
              </a:rPr>
              <a:t>Policy Documents</a:t>
            </a:r>
          </a:p>
          <a:p>
            <a:pPr>
              <a:lnSpc>
                <a:spcPct val="150000"/>
              </a:lnSpc>
              <a:spcBef>
                <a:spcPts val="0"/>
              </a:spcBef>
              <a:defRPr/>
            </a:pPr>
            <a:r>
              <a:rPr lang="en-US" sz="2000" dirty="0">
                <a:latin typeface="Aptos" panose="020B0004020202020204" pitchFamily="34" charset="0"/>
              </a:rPr>
              <a:t>Research Studies</a:t>
            </a:r>
          </a:p>
          <a:p>
            <a:pPr>
              <a:lnSpc>
                <a:spcPct val="150000"/>
              </a:lnSpc>
              <a:spcBef>
                <a:spcPts val="0"/>
              </a:spcBef>
              <a:defRPr/>
            </a:pPr>
            <a:r>
              <a:rPr lang="en-US" sz="2000" dirty="0">
                <a:latin typeface="Aptos" panose="020B0004020202020204" pitchFamily="34" charset="0"/>
              </a:rPr>
              <a:t>Help Desk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1" dirty="0">
              <a:latin typeface="+mj-lt"/>
            </a:endParaRPr>
          </a:p>
        </p:txBody>
      </p:sp>
      <p:sp>
        <p:nvSpPr>
          <p:cNvPr id="20" name="TextBox 19">
            <a:extLst>
              <a:ext uri="{FF2B5EF4-FFF2-40B4-BE49-F238E27FC236}">
                <a16:creationId xmlns:a16="http://schemas.microsoft.com/office/drawing/2014/main" id="{0AECA69B-66D3-93CB-8DF7-ACF477E23CBA}"/>
              </a:ext>
            </a:extLst>
          </p:cNvPr>
          <p:cNvSpPr txBox="1"/>
          <p:nvPr/>
        </p:nvSpPr>
        <p:spPr>
          <a:xfrm>
            <a:off x="6589559" y="5902020"/>
            <a:ext cx="4963948" cy="400110"/>
          </a:xfrm>
          <a:prstGeom prst="rect">
            <a:avLst/>
          </a:prstGeom>
          <a:noFill/>
        </p:spPr>
        <p:txBody>
          <a:bodyPr wrap="square" rtlCol="0">
            <a:spAutoFit/>
          </a:bodyPr>
          <a:lstStyle/>
          <a:p>
            <a:pPr algn="ctr"/>
            <a:r>
              <a:rPr lang="en-US" sz="2000" b="1" i="1" dirty="0">
                <a:latin typeface="Tenorite" panose="00000500000000000000" pitchFamily="2" charset="0"/>
              </a:rPr>
              <a:t>Help Desk at SafeRoutesNJ.org</a:t>
            </a:r>
            <a:endParaRPr lang="en-US" b="1" i="1" dirty="0">
              <a:latin typeface="Tenorite" panose="00000500000000000000" pitchFamily="2" charset="0"/>
            </a:endParaRPr>
          </a:p>
        </p:txBody>
      </p:sp>
      <p:grpSp>
        <p:nvGrpSpPr>
          <p:cNvPr id="26" name="Group 25">
            <a:extLst>
              <a:ext uri="{FF2B5EF4-FFF2-40B4-BE49-F238E27FC236}">
                <a16:creationId xmlns:a16="http://schemas.microsoft.com/office/drawing/2014/main" id="{1C7DE68A-2C6A-8FC5-DA5C-0C3888073213}"/>
              </a:ext>
            </a:extLst>
          </p:cNvPr>
          <p:cNvGrpSpPr/>
          <p:nvPr/>
        </p:nvGrpSpPr>
        <p:grpSpPr>
          <a:xfrm>
            <a:off x="200346" y="1613690"/>
            <a:ext cx="1660546" cy="4171474"/>
            <a:chOff x="236329" y="1613690"/>
            <a:chExt cx="1715445" cy="3419720"/>
          </a:xfrm>
        </p:grpSpPr>
        <p:sp>
          <p:nvSpPr>
            <p:cNvPr id="27" name="Half Frame 26">
              <a:extLst>
                <a:ext uri="{FF2B5EF4-FFF2-40B4-BE49-F238E27FC236}">
                  <a16:creationId xmlns:a16="http://schemas.microsoft.com/office/drawing/2014/main" id="{75975784-D5B0-D703-6927-8324DC3303FE}"/>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28" name="Half Frame 27">
              <a:extLst>
                <a:ext uri="{FF2B5EF4-FFF2-40B4-BE49-F238E27FC236}">
                  <a16:creationId xmlns:a16="http://schemas.microsoft.com/office/drawing/2014/main" id="{BBB7A192-646E-F397-EA17-F2800C17CCAE}"/>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pic>
        <p:nvPicPr>
          <p:cNvPr id="2" name="Google Shape;1107;p112">
            <a:extLst>
              <a:ext uri="{FF2B5EF4-FFF2-40B4-BE49-F238E27FC236}">
                <a16:creationId xmlns:a16="http://schemas.microsoft.com/office/drawing/2014/main" id="{503BB5AC-8673-387D-4813-1CF9245AE53B}"/>
              </a:ext>
            </a:extLst>
          </p:cNvPr>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8752430" y="5205284"/>
            <a:ext cx="710549" cy="742553"/>
          </a:xfrm>
          <a:prstGeom prst="rect">
            <a:avLst/>
          </a:prstGeom>
          <a:noFill/>
          <a:ln>
            <a:noFill/>
          </a:ln>
        </p:spPr>
      </p:pic>
      <p:pic>
        <p:nvPicPr>
          <p:cNvPr id="8" name="Picture 7">
            <a:extLst>
              <a:ext uri="{FF2B5EF4-FFF2-40B4-BE49-F238E27FC236}">
                <a16:creationId xmlns:a16="http://schemas.microsoft.com/office/drawing/2014/main" id="{39F1B226-B418-1B9B-0EDE-164813E0A9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1622" y="1333789"/>
            <a:ext cx="4960412" cy="2293028"/>
          </a:xfrm>
          <a:prstGeom prst="rect">
            <a:avLst/>
          </a:prstGeom>
          <a:ln>
            <a:solidFill>
              <a:schemeClr val="accent1"/>
            </a:solidFill>
          </a:ln>
        </p:spPr>
      </p:pic>
      <p:pic>
        <p:nvPicPr>
          <p:cNvPr id="6" name="Picture 5">
            <a:extLst>
              <a:ext uri="{FF2B5EF4-FFF2-40B4-BE49-F238E27FC236}">
                <a16:creationId xmlns:a16="http://schemas.microsoft.com/office/drawing/2014/main" id="{76AACC5F-294D-4883-87D6-17524830B7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15158" y="3123368"/>
            <a:ext cx="4960412" cy="1990132"/>
          </a:xfrm>
          <a:prstGeom prst="rect">
            <a:avLst/>
          </a:prstGeom>
          <a:ln>
            <a:solidFill>
              <a:schemeClr val="accent1"/>
            </a:solidFill>
          </a:ln>
        </p:spPr>
      </p:pic>
      <p:sp>
        <p:nvSpPr>
          <p:cNvPr id="13" name="Content Placeholder 2">
            <a:extLst>
              <a:ext uri="{FF2B5EF4-FFF2-40B4-BE49-F238E27FC236}">
                <a16:creationId xmlns:a16="http://schemas.microsoft.com/office/drawing/2014/main" id="{A9E8598D-1FB5-5CA2-9CC4-7D282192B99C}"/>
              </a:ext>
            </a:extLst>
          </p:cNvPr>
          <p:cNvSpPr>
            <a:spLocks noGrp="1"/>
          </p:cNvSpPr>
          <p:nvPr>
            <p:ph idx="1"/>
          </p:nvPr>
        </p:nvSpPr>
        <p:spPr>
          <a:xfrm>
            <a:off x="215026" y="1862890"/>
            <a:ext cx="1828799" cy="3804380"/>
          </a:xfrm>
        </p:spPr>
        <p:txBody>
          <a:bodyPr anchor="ctr">
            <a:normAutofit/>
          </a:bodyPr>
          <a:lstStyle/>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None/>
              <a:defRPr/>
            </a:pPr>
            <a:r>
              <a:rPr lang="en-US" sz="1400" b="1" dirty="0">
                <a:solidFill>
                  <a:srgbClr val="FFC000"/>
                </a:solidFill>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a:t>
            </a:r>
            <a:endParaRPr lang="en-US" sz="1400" kern="1200" dirty="0">
              <a:latin typeface="Aptos" panose="020B0004020202020204" pitchFamily="34" charset="0"/>
              <a:ea typeface="Tahoma" panose="020B0604030504040204" pitchFamily="34" charset="0"/>
              <a:cs typeface="Tahoma" panose="020B0604030504040204" pitchFamily="34" charset="0"/>
            </a:endParaRP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Contact</a:t>
            </a:r>
          </a:p>
        </p:txBody>
      </p:sp>
    </p:spTree>
    <p:extLst>
      <p:ext uri="{BB962C8B-B14F-4D97-AF65-F5344CB8AC3E}">
        <p14:creationId xmlns:p14="http://schemas.microsoft.com/office/powerpoint/2010/main" val="312297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A224A-556B-0629-7A35-59987FB31CF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C31F350-7A60-6DDA-D3D0-93AB13A610C4}"/>
              </a:ext>
            </a:extLst>
          </p:cNvPr>
          <p:cNvSpPr>
            <a:spLocks noGrp="1"/>
          </p:cNvSpPr>
          <p:nvPr>
            <p:ph type="title"/>
          </p:nvPr>
        </p:nvSpPr>
        <p:spPr>
          <a:xfrm>
            <a:off x="129984" y="-227225"/>
            <a:ext cx="11109515" cy="1200361"/>
          </a:xfrm>
        </p:spPr>
        <p:txBody>
          <a:bodyPr anchor="b">
            <a:normAutofit/>
          </a:bodyPr>
          <a:lstStyle/>
          <a:p>
            <a:r>
              <a:rPr lang="en-US" sz="3600" b="1" dirty="0">
                <a:latin typeface="Bebas Neue Pro Light" panose="020B0306020202050201" pitchFamily="34" charset="0"/>
              </a:rPr>
              <a:t>Safe Routes to School Program Recognition </a:t>
            </a:r>
          </a:p>
        </p:txBody>
      </p:sp>
      <p:sp>
        <p:nvSpPr>
          <p:cNvPr id="11" name="Rectangle 10">
            <a:extLst>
              <a:ext uri="{FF2B5EF4-FFF2-40B4-BE49-F238E27FC236}">
                <a16:creationId xmlns:a16="http://schemas.microsoft.com/office/drawing/2014/main" id="{9F8ADC4B-97EC-7747-24C8-522E99535E6D}"/>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5D6471-DB56-70BF-B262-71F14E9BF5F2}"/>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D23AF0A-B1E0-6755-5CF8-A9879ABC6FB5}"/>
              </a:ext>
            </a:extLst>
          </p:cNvPr>
          <p:cNvCxnSpPr>
            <a:cxnSpLocks/>
          </p:cNvCxnSpPr>
          <p:nvPr/>
        </p:nvCxnSpPr>
        <p:spPr>
          <a:xfrm>
            <a:off x="236329" y="973136"/>
            <a:ext cx="3302001"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9342F555-6549-5B70-75CA-5EDD2FC10015}"/>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sp>
        <p:nvSpPr>
          <p:cNvPr id="4" name="Content Placeholder 14">
            <a:extLst>
              <a:ext uri="{FF2B5EF4-FFF2-40B4-BE49-F238E27FC236}">
                <a16:creationId xmlns:a16="http://schemas.microsoft.com/office/drawing/2014/main" id="{BB43D7FE-793B-9AE9-6868-E0A18507C5CE}"/>
              </a:ext>
            </a:extLst>
          </p:cNvPr>
          <p:cNvSpPr txBox="1">
            <a:spLocks/>
          </p:cNvSpPr>
          <p:nvPr/>
        </p:nvSpPr>
        <p:spPr>
          <a:xfrm>
            <a:off x="2182018" y="1613690"/>
            <a:ext cx="3984550" cy="4153889"/>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1" dirty="0">
              <a:latin typeface="+mj-lt"/>
            </a:endParaRPr>
          </a:p>
        </p:txBody>
      </p:sp>
      <p:grpSp>
        <p:nvGrpSpPr>
          <p:cNvPr id="26" name="Group 25">
            <a:extLst>
              <a:ext uri="{FF2B5EF4-FFF2-40B4-BE49-F238E27FC236}">
                <a16:creationId xmlns:a16="http://schemas.microsoft.com/office/drawing/2014/main" id="{DC3AB8D3-FAD3-946F-6D91-835E32D62EE5}"/>
              </a:ext>
            </a:extLst>
          </p:cNvPr>
          <p:cNvGrpSpPr/>
          <p:nvPr/>
        </p:nvGrpSpPr>
        <p:grpSpPr>
          <a:xfrm>
            <a:off x="200346" y="1613690"/>
            <a:ext cx="1660546" cy="4171474"/>
            <a:chOff x="236329" y="1613690"/>
            <a:chExt cx="1715445" cy="3419720"/>
          </a:xfrm>
        </p:grpSpPr>
        <p:sp>
          <p:nvSpPr>
            <p:cNvPr id="27" name="Half Frame 26">
              <a:extLst>
                <a:ext uri="{FF2B5EF4-FFF2-40B4-BE49-F238E27FC236}">
                  <a16:creationId xmlns:a16="http://schemas.microsoft.com/office/drawing/2014/main" id="{B4957247-B980-D2D3-7EAE-45500A1DB382}"/>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28" name="Half Frame 27">
              <a:extLst>
                <a:ext uri="{FF2B5EF4-FFF2-40B4-BE49-F238E27FC236}">
                  <a16:creationId xmlns:a16="http://schemas.microsoft.com/office/drawing/2014/main" id="{1BB0CB2E-A655-34BB-035D-1F99A16053B4}"/>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pic>
        <p:nvPicPr>
          <p:cNvPr id="3" name="Picture 2">
            <a:extLst>
              <a:ext uri="{FF2B5EF4-FFF2-40B4-BE49-F238E27FC236}">
                <a16:creationId xmlns:a16="http://schemas.microsoft.com/office/drawing/2014/main" id="{5D970504-A352-8802-4AB3-4332EC38B7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4984" y="1309154"/>
            <a:ext cx="4206381" cy="666524"/>
          </a:xfrm>
          <a:prstGeom prst="rect">
            <a:avLst/>
          </a:prstGeom>
        </p:spPr>
      </p:pic>
      <p:sp>
        <p:nvSpPr>
          <p:cNvPr id="6" name="TextBox 5">
            <a:extLst>
              <a:ext uri="{FF2B5EF4-FFF2-40B4-BE49-F238E27FC236}">
                <a16:creationId xmlns:a16="http://schemas.microsoft.com/office/drawing/2014/main" id="{5C93E714-3E77-4A1C-F58C-46F37E2451B3}"/>
              </a:ext>
            </a:extLst>
          </p:cNvPr>
          <p:cNvSpPr txBox="1"/>
          <p:nvPr/>
        </p:nvSpPr>
        <p:spPr>
          <a:xfrm>
            <a:off x="2168739" y="1751486"/>
            <a:ext cx="463909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898D3"/>
                </a:solidFill>
                <a:effectLst/>
                <a:uLnTx/>
                <a:uFillTx/>
                <a:latin typeface="Calibri"/>
                <a:ea typeface="+mn-ea"/>
                <a:cs typeface="+mn-cs"/>
              </a:rPr>
              <a:t>Recognition Program</a:t>
            </a:r>
          </a:p>
        </p:txBody>
      </p:sp>
      <p:pic>
        <p:nvPicPr>
          <p:cNvPr id="8" name="Picture 4" descr="Image result for sustainable jersey logos">
            <a:extLst>
              <a:ext uri="{FF2B5EF4-FFF2-40B4-BE49-F238E27FC236}">
                <a16:creationId xmlns:a16="http://schemas.microsoft.com/office/drawing/2014/main" id="{4789DC8E-535B-F439-F7F3-F4235559E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7239" y="217371"/>
            <a:ext cx="2147850" cy="15884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B5FE8091-8283-E1F7-97B7-400A00813A3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58" b="89474" l="2000" r="94250">
                        <a14:foregroundMark x1="13750" y1="24768" x2="13750" y2="24768"/>
                        <a14:foregroundMark x1="9750" y1="24768" x2="9750" y2="24768"/>
                        <a14:foregroundMark x1="7750" y1="30341" x2="7750" y2="30341"/>
                        <a14:foregroundMark x1="6750" y1="36842" x2="6750" y2="36842"/>
                        <a14:foregroundMark x1="15250" y1="23529" x2="15250" y2="23529"/>
                        <a14:foregroundMark x1="38500" y1="7121" x2="38500" y2="7121"/>
                        <a14:foregroundMark x1="38500" y1="5573" x2="38500" y2="5573"/>
                        <a14:foregroundMark x1="38500" y1="3715" x2="38500" y2="3715"/>
                        <a14:foregroundMark x1="58500" y1="1858" x2="58500" y2="1858"/>
                        <a14:foregroundMark x1="82500" y1="10836" x2="82500" y2="10836"/>
                        <a14:foregroundMark x1="83000" y1="12693" x2="83000" y2="12693"/>
                        <a14:foregroundMark x1="94250" y1="34365" x2="94250" y2="34365"/>
                        <a14:foregroundMark x1="4500" y1="73065" x2="4500" y2="73065"/>
                        <a14:foregroundMark x1="2500" y1="73065" x2="2500" y2="73065"/>
                        <a14:foregroundMark x1="2000" y1="43963" x2="2000" y2="43963"/>
                        <a14:backgroundMark x1="82500" y1="11455" x2="82500" y2="11455"/>
                        <a14:backgroundMark x1="83500" y1="12074" x2="83500" y2="12074"/>
                        <a14:backgroundMark x1="1500" y1="71207" x2="1500" y2="71207"/>
                        <a14:backgroundMark x1="5500" y1="73065" x2="5500" y2="73065"/>
                        <a14:backgroundMark x1="3000" y1="73065" x2="3000" y2="73065"/>
                        <a14:backgroundMark x1="2000" y1="72446" x2="2000" y2="72446"/>
                        <a14:backgroundMark x1="2500" y1="73065" x2="2500" y2="73065"/>
                        <a14:backgroundMark x1="3000" y1="71827" x2="3000" y2="71827"/>
                        <a14:backgroundMark x1="5000" y1="71827" x2="5000" y2="71827"/>
                        <a14:backgroundMark x1="5000" y1="71827" x2="5000" y2="71827"/>
                        <a14:backgroundMark x1="4000" y1="71827" x2="4000" y2="71827"/>
                      </a14:backgroundRemoval>
                    </a14:imgEffect>
                  </a14:imgLayer>
                </a14:imgProps>
              </a:ext>
              <a:ext uri="{28A0092B-C50C-407E-A947-70E740481C1C}">
                <a14:useLocalDpi xmlns:a14="http://schemas.microsoft.com/office/drawing/2010/main" val="0"/>
              </a:ext>
            </a:extLst>
          </a:blip>
          <a:srcRect/>
          <a:stretch>
            <a:fillRect/>
          </a:stretch>
        </p:blipFill>
        <p:spPr bwMode="auto">
          <a:xfrm>
            <a:off x="8441960" y="3235113"/>
            <a:ext cx="2072119" cy="167323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AECAE9D-C1D8-48E7-E0AB-2B696CEA2D9A}"/>
              </a:ext>
            </a:extLst>
          </p:cNvPr>
          <p:cNvSpPr txBox="1"/>
          <p:nvPr/>
        </p:nvSpPr>
        <p:spPr>
          <a:xfrm>
            <a:off x="7758475" y="1805780"/>
            <a:ext cx="3897349" cy="132343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Safe Routes to 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Complete and Green Streets for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Bicycle and/or Pedestrian Audit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Bicycle and/or Pedestrian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Bicycle and/or Pedestrian Improvements </a:t>
            </a:r>
            <a:endParaRPr kumimoji="0" lang="en-US" sz="1600" b="1" i="1"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3DBBF175-DAB8-D549-8B09-0BCD15CCA08D}"/>
              </a:ext>
            </a:extLst>
          </p:cNvPr>
          <p:cNvSpPr txBox="1"/>
          <p:nvPr/>
        </p:nvSpPr>
        <p:spPr>
          <a:xfrm>
            <a:off x="7758475" y="4689599"/>
            <a:ext cx="408528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Safe Routes to School District Policy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Complete and Green Streets for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Bicycle and Pedestrian Safety &amp; Promotion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School Travel Plan for Walking and Bicycling</a:t>
            </a:r>
          </a:p>
        </p:txBody>
      </p:sp>
      <p:pic>
        <p:nvPicPr>
          <p:cNvPr id="17" name="Google Shape;423;p44">
            <a:extLst>
              <a:ext uri="{FF2B5EF4-FFF2-40B4-BE49-F238E27FC236}">
                <a16:creationId xmlns:a16="http://schemas.microsoft.com/office/drawing/2014/main" id="{067FB6DC-ADE0-9DFD-9929-CDF29968EBB7}"/>
              </a:ext>
            </a:extLst>
          </p:cNvPr>
          <p:cNvPicPr preferRelativeResize="0"/>
          <p:nvPr/>
        </p:nvPicPr>
        <p:blipFill>
          <a:blip r:embed="rId7">
            <a:alphaModFix/>
            <a:extLst>
              <a:ext uri="{28A0092B-C50C-407E-A947-70E740481C1C}">
                <a14:useLocalDpi xmlns:a14="http://schemas.microsoft.com/office/drawing/2010/main" val="0"/>
              </a:ext>
            </a:extLst>
          </a:blip>
          <a:stretch>
            <a:fillRect/>
          </a:stretch>
        </p:blipFill>
        <p:spPr>
          <a:xfrm>
            <a:off x="3229079" y="2476074"/>
            <a:ext cx="2236529" cy="1518079"/>
          </a:xfrm>
          <a:prstGeom prst="rect">
            <a:avLst/>
          </a:prstGeom>
          <a:noFill/>
          <a:ln>
            <a:noFill/>
          </a:ln>
          <a:effectLst>
            <a:outerShdw blurRad="57150" dist="95250" dir="2400000" algn="bl" rotWithShape="0">
              <a:srgbClr val="000000">
                <a:alpha val="50000"/>
              </a:srgbClr>
            </a:outerShdw>
          </a:effectLst>
        </p:spPr>
      </p:pic>
      <p:pic>
        <p:nvPicPr>
          <p:cNvPr id="18" name="Google Shape;424;p44">
            <a:extLst>
              <a:ext uri="{FF2B5EF4-FFF2-40B4-BE49-F238E27FC236}">
                <a16:creationId xmlns:a16="http://schemas.microsoft.com/office/drawing/2014/main" id="{9EAB46BD-C03E-7C71-76E8-9C9A88BDB373}"/>
              </a:ext>
            </a:extLst>
          </p:cNvPr>
          <p:cNvPicPr preferRelativeResize="0"/>
          <p:nvPr/>
        </p:nvPicPr>
        <p:blipFill>
          <a:blip r:embed="rId8">
            <a:alphaModFix/>
            <a:extLst>
              <a:ext uri="{28A0092B-C50C-407E-A947-70E740481C1C}">
                <a14:useLocalDpi xmlns:a14="http://schemas.microsoft.com/office/drawing/2010/main" val="0"/>
              </a:ext>
            </a:extLst>
          </a:blip>
          <a:stretch>
            <a:fillRect/>
          </a:stretch>
        </p:blipFill>
        <p:spPr>
          <a:xfrm>
            <a:off x="2234792" y="4098787"/>
            <a:ext cx="1988574" cy="1386555"/>
          </a:xfrm>
          <a:prstGeom prst="rect">
            <a:avLst/>
          </a:prstGeom>
          <a:noFill/>
          <a:ln>
            <a:noFill/>
          </a:ln>
          <a:effectLst>
            <a:outerShdw blurRad="57150" dist="95250" dir="2400000" algn="bl" rotWithShape="0">
              <a:srgbClr val="000000">
                <a:alpha val="50000"/>
              </a:srgbClr>
            </a:outerShdw>
          </a:effectLst>
        </p:spPr>
      </p:pic>
      <p:pic>
        <p:nvPicPr>
          <p:cNvPr id="21" name="Google Shape;425;p44">
            <a:extLst>
              <a:ext uri="{FF2B5EF4-FFF2-40B4-BE49-F238E27FC236}">
                <a16:creationId xmlns:a16="http://schemas.microsoft.com/office/drawing/2014/main" id="{4B229DA0-38D7-2412-5153-C33E402D11C3}"/>
              </a:ext>
            </a:extLst>
          </p:cNvPr>
          <p:cNvPicPr preferRelativeResize="0"/>
          <p:nvPr/>
        </p:nvPicPr>
        <p:blipFill>
          <a:blip r:embed="rId9">
            <a:alphaModFix/>
            <a:extLst>
              <a:ext uri="{28A0092B-C50C-407E-A947-70E740481C1C}">
                <a14:useLocalDpi xmlns:a14="http://schemas.microsoft.com/office/drawing/2010/main" val="0"/>
              </a:ext>
            </a:extLst>
          </a:blip>
          <a:stretch>
            <a:fillRect/>
          </a:stretch>
        </p:blipFill>
        <p:spPr>
          <a:xfrm>
            <a:off x="4652297" y="4098787"/>
            <a:ext cx="2043843" cy="1314052"/>
          </a:xfrm>
          <a:prstGeom prst="rect">
            <a:avLst/>
          </a:prstGeom>
          <a:noFill/>
          <a:ln>
            <a:noFill/>
          </a:ln>
          <a:effectLst>
            <a:outerShdw blurRad="57150" dist="95250" dir="2400000" algn="bl" rotWithShape="0">
              <a:srgbClr val="000000">
                <a:alpha val="50000"/>
              </a:srgbClr>
            </a:outerShdw>
          </a:effectLst>
        </p:spPr>
      </p:pic>
      <p:cxnSp>
        <p:nvCxnSpPr>
          <p:cNvPr id="23" name="Straight Connector 22">
            <a:extLst>
              <a:ext uri="{FF2B5EF4-FFF2-40B4-BE49-F238E27FC236}">
                <a16:creationId xmlns:a16="http://schemas.microsoft.com/office/drawing/2014/main" id="{01E4105C-7162-0F5B-73E4-629432A471A5}"/>
              </a:ext>
            </a:extLst>
          </p:cNvPr>
          <p:cNvCxnSpPr>
            <a:cxnSpLocks/>
          </p:cNvCxnSpPr>
          <p:nvPr/>
        </p:nvCxnSpPr>
        <p:spPr>
          <a:xfrm>
            <a:off x="7074990" y="1309154"/>
            <a:ext cx="93295" cy="4295306"/>
          </a:xfrm>
          <a:prstGeom prst="line">
            <a:avLst/>
          </a:prstGeom>
          <a:ln>
            <a:solidFill>
              <a:srgbClr val="247C48"/>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BCAF357-82EE-B831-A09E-9B197102029F}"/>
              </a:ext>
            </a:extLst>
          </p:cNvPr>
          <p:cNvSpPr txBox="1"/>
          <p:nvPr/>
        </p:nvSpPr>
        <p:spPr>
          <a:xfrm>
            <a:off x="2507493" y="5502044"/>
            <a:ext cx="3977307" cy="338554"/>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The deadline to apply is January 31 each year</a:t>
            </a:r>
            <a:endParaRPr kumimoji="0" lang="en-US" sz="1600" b="1" i="1"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33" name="Content Placeholder 2">
            <a:extLst>
              <a:ext uri="{FF2B5EF4-FFF2-40B4-BE49-F238E27FC236}">
                <a16:creationId xmlns:a16="http://schemas.microsoft.com/office/drawing/2014/main" id="{8B52BD45-9F5E-642F-9F83-5B48EA0E9C50}"/>
              </a:ext>
            </a:extLst>
          </p:cNvPr>
          <p:cNvSpPr>
            <a:spLocks noGrp="1"/>
          </p:cNvSpPr>
          <p:nvPr>
            <p:ph idx="1"/>
          </p:nvPr>
        </p:nvSpPr>
        <p:spPr>
          <a:xfrm>
            <a:off x="215027" y="1862890"/>
            <a:ext cx="1835098" cy="3804380"/>
          </a:xfrm>
        </p:spPr>
        <p:txBody>
          <a:bodyPr anchor="ctr">
            <a:normAutofit/>
          </a:bodyPr>
          <a:lstStyle/>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None/>
              <a:defRPr/>
            </a:pPr>
            <a:r>
              <a:rPr lang="en-US" sz="1400" b="1" dirty="0">
                <a:solidFill>
                  <a:srgbClr val="FFC000"/>
                </a:solidFill>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a:t>
            </a:r>
            <a:endParaRPr lang="en-US" sz="1400" kern="1200" dirty="0">
              <a:latin typeface="Aptos" panose="020B0004020202020204" pitchFamily="34" charset="0"/>
              <a:ea typeface="Tahoma" panose="020B0604030504040204" pitchFamily="34" charset="0"/>
              <a:cs typeface="Tahoma" panose="020B0604030504040204" pitchFamily="34" charset="0"/>
            </a:endParaRP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Contact</a:t>
            </a:r>
          </a:p>
        </p:txBody>
      </p:sp>
    </p:spTree>
    <p:extLst>
      <p:ext uri="{BB962C8B-B14F-4D97-AF65-F5344CB8AC3E}">
        <p14:creationId xmlns:p14="http://schemas.microsoft.com/office/powerpoint/2010/main" val="127363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D9D58C-C4CA-B0A2-7337-6867D27CABC7}"/>
              </a:ext>
            </a:extLst>
          </p:cNvPr>
          <p:cNvSpPr>
            <a:spLocks noGrp="1"/>
          </p:cNvSpPr>
          <p:nvPr>
            <p:ph type="title"/>
          </p:nvPr>
        </p:nvSpPr>
        <p:spPr>
          <a:xfrm>
            <a:off x="129984" y="-227225"/>
            <a:ext cx="11109515" cy="1200361"/>
          </a:xfrm>
        </p:spPr>
        <p:txBody>
          <a:bodyPr anchor="b">
            <a:normAutofit/>
          </a:bodyPr>
          <a:lstStyle/>
          <a:p>
            <a:r>
              <a:rPr lang="en-US" sz="3600" b="1" dirty="0">
                <a:latin typeface="Bebas Neue Pro Light" panose="020B0306020202050201" pitchFamily="34" charset="0"/>
              </a:rPr>
              <a:t>NJ Crossing Guards Training &amp; Resources</a:t>
            </a:r>
          </a:p>
        </p:txBody>
      </p:sp>
      <p:sp>
        <p:nvSpPr>
          <p:cNvPr id="11" name="Rectangle 10">
            <a:extLst>
              <a:ext uri="{FF2B5EF4-FFF2-40B4-BE49-F238E27FC236}">
                <a16:creationId xmlns:a16="http://schemas.microsoft.com/office/drawing/2014/main" id="{FFF11C9D-F858-A7FA-261E-547BA51B9E9C}"/>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29259E2-CF4C-71DB-621F-F6EB3643B8DA}"/>
              </a:ext>
            </a:extLst>
          </p:cNvPr>
          <p:cNvCxnSpPr>
            <a:cxnSpLocks/>
          </p:cNvCxnSpPr>
          <p:nvPr/>
        </p:nvCxnSpPr>
        <p:spPr>
          <a:xfrm>
            <a:off x="236329" y="973136"/>
            <a:ext cx="3302001"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FF7704FE-EACD-5946-A896-9F6E190EBD80}"/>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186CCDF-2872-72D5-CBE7-8D7B96F518B9}"/>
              </a:ext>
            </a:extLst>
          </p:cNvPr>
          <p:cNvSpPr/>
          <p:nvPr/>
        </p:nvSpPr>
        <p:spPr>
          <a:xfrm>
            <a:off x="6445467" y="1315918"/>
            <a:ext cx="5252132" cy="5065168"/>
          </a:xfrm>
          <a:prstGeom prst="rect">
            <a:avLst/>
          </a:prstGeom>
          <a:solidFill>
            <a:schemeClr val="bg1"/>
          </a:solidFill>
          <a:ln>
            <a:solidFill>
              <a:schemeClr val="bg2">
                <a:lumMod val="75000"/>
              </a:schemeClr>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14">
            <a:extLst>
              <a:ext uri="{FF2B5EF4-FFF2-40B4-BE49-F238E27FC236}">
                <a16:creationId xmlns:a16="http://schemas.microsoft.com/office/drawing/2014/main" id="{936D76DD-425C-1B16-7EA5-32694BFFC472}"/>
              </a:ext>
            </a:extLst>
          </p:cNvPr>
          <p:cNvSpPr txBox="1">
            <a:spLocks/>
          </p:cNvSpPr>
          <p:nvPr/>
        </p:nvSpPr>
        <p:spPr>
          <a:xfrm>
            <a:off x="2182018" y="1613690"/>
            <a:ext cx="3984550" cy="4153889"/>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1" dirty="0">
              <a:latin typeface="+mj-lt"/>
            </a:endParaRPr>
          </a:p>
        </p:txBody>
      </p:sp>
      <p:sp>
        <p:nvSpPr>
          <p:cNvPr id="20" name="TextBox 19">
            <a:extLst>
              <a:ext uri="{FF2B5EF4-FFF2-40B4-BE49-F238E27FC236}">
                <a16:creationId xmlns:a16="http://schemas.microsoft.com/office/drawing/2014/main" id="{72C770F7-5592-F8B5-AAD7-62B49FBC2AD0}"/>
              </a:ext>
            </a:extLst>
          </p:cNvPr>
          <p:cNvSpPr txBox="1"/>
          <p:nvPr/>
        </p:nvSpPr>
        <p:spPr>
          <a:xfrm>
            <a:off x="8802486" y="5666180"/>
            <a:ext cx="2788769" cy="400110"/>
          </a:xfrm>
          <a:prstGeom prst="rect">
            <a:avLst/>
          </a:prstGeom>
          <a:noFill/>
        </p:spPr>
        <p:txBody>
          <a:bodyPr wrap="square" rtlCol="0">
            <a:spAutoFit/>
          </a:bodyPr>
          <a:lstStyle/>
          <a:p>
            <a:pPr algn="ctr"/>
            <a:r>
              <a:rPr lang="en-US" sz="2000" b="1" i="1" dirty="0">
                <a:latin typeface="Tenorite" panose="00000500000000000000" pitchFamily="2" charset="0"/>
              </a:rPr>
              <a:t>njcrossingguards.org</a:t>
            </a:r>
            <a:endParaRPr lang="en-US" b="1" i="1" dirty="0">
              <a:latin typeface="Tenorite" panose="00000500000000000000" pitchFamily="2" charset="0"/>
            </a:endParaRPr>
          </a:p>
        </p:txBody>
      </p:sp>
      <p:grpSp>
        <p:nvGrpSpPr>
          <p:cNvPr id="26" name="Group 25">
            <a:extLst>
              <a:ext uri="{FF2B5EF4-FFF2-40B4-BE49-F238E27FC236}">
                <a16:creationId xmlns:a16="http://schemas.microsoft.com/office/drawing/2014/main" id="{34BC3646-0478-75BD-9883-24F8C1926A4A}"/>
              </a:ext>
            </a:extLst>
          </p:cNvPr>
          <p:cNvGrpSpPr/>
          <p:nvPr/>
        </p:nvGrpSpPr>
        <p:grpSpPr>
          <a:xfrm>
            <a:off x="200346" y="1613690"/>
            <a:ext cx="1660546" cy="4171474"/>
            <a:chOff x="236329" y="1613690"/>
            <a:chExt cx="1715445" cy="3419720"/>
          </a:xfrm>
        </p:grpSpPr>
        <p:sp>
          <p:nvSpPr>
            <p:cNvPr id="27" name="Half Frame 26">
              <a:extLst>
                <a:ext uri="{FF2B5EF4-FFF2-40B4-BE49-F238E27FC236}">
                  <a16:creationId xmlns:a16="http://schemas.microsoft.com/office/drawing/2014/main" id="{C860D9A6-0A3A-B78D-AD2B-A6F82E452906}"/>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28" name="Half Frame 27">
              <a:extLst>
                <a:ext uri="{FF2B5EF4-FFF2-40B4-BE49-F238E27FC236}">
                  <a16:creationId xmlns:a16="http://schemas.microsoft.com/office/drawing/2014/main" id="{EA37CA0E-CE49-161E-65B6-568C3DD80696}"/>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pic>
        <p:nvPicPr>
          <p:cNvPr id="2" name="Google Shape;1107;p112">
            <a:extLst>
              <a:ext uri="{FF2B5EF4-FFF2-40B4-BE49-F238E27FC236}">
                <a16:creationId xmlns:a16="http://schemas.microsoft.com/office/drawing/2014/main" id="{C86E2250-2AB3-67FD-762D-2FCE413631D3}"/>
              </a:ext>
            </a:extLst>
          </p:cNvPr>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6701694" y="5669323"/>
            <a:ext cx="480191" cy="492332"/>
          </a:xfrm>
          <a:prstGeom prst="rect">
            <a:avLst/>
          </a:prstGeom>
          <a:noFill/>
          <a:ln>
            <a:noFill/>
          </a:ln>
        </p:spPr>
      </p:pic>
      <p:pic>
        <p:nvPicPr>
          <p:cNvPr id="7" name="Picture 6">
            <a:extLst>
              <a:ext uri="{FF2B5EF4-FFF2-40B4-BE49-F238E27FC236}">
                <a16:creationId xmlns:a16="http://schemas.microsoft.com/office/drawing/2014/main" id="{BAC7F687-9E06-FF49-6B68-C1696A7804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0441" y="1459285"/>
            <a:ext cx="4795994" cy="2314094"/>
          </a:xfrm>
          <a:prstGeom prst="rect">
            <a:avLst/>
          </a:prstGeom>
          <a:ln>
            <a:solidFill>
              <a:schemeClr val="accent1"/>
            </a:solidFill>
          </a:ln>
        </p:spPr>
      </p:pic>
      <p:pic>
        <p:nvPicPr>
          <p:cNvPr id="9" name="Picture 8">
            <a:extLst>
              <a:ext uri="{FF2B5EF4-FFF2-40B4-BE49-F238E27FC236}">
                <a16:creationId xmlns:a16="http://schemas.microsoft.com/office/drawing/2014/main" id="{D9F0388D-410F-B696-0AAC-45DC9B0F2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0441" y="3537536"/>
            <a:ext cx="4795994" cy="1958576"/>
          </a:xfrm>
          <a:prstGeom prst="rect">
            <a:avLst/>
          </a:prstGeom>
          <a:ln>
            <a:solidFill>
              <a:schemeClr val="accent1"/>
            </a:solidFill>
          </a:ln>
        </p:spPr>
      </p:pic>
      <p:pic>
        <p:nvPicPr>
          <p:cNvPr id="2050" name="Picture 2">
            <a:extLst>
              <a:ext uri="{FF2B5EF4-FFF2-40B4-BE49-F238E27FC236}">
                <a16:creationId xmlns:a16="http://schemas.microsoft.com/office/drawing/2014/main" id="{CE4994D9-09CC-AFCD-74CB-8CF74E8C56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8457" y="5666180"/>
            <a:ext cx="1484029" cy="492332"/>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14">
            <a:extLst>
              <a:ext uri="{FF2B5EF4-FFF2-40B4-BE49-F238E27FC236}">
                <a16:creationId xmlns:a16="http://schemas.microsoft.com/office/drawing/2014/main" id="{E56BEAE6-9B88-7BD2-F6C7-329E405CEA20}"/>
              </a:ext>
            </a:extLst>
          </p:cNvPr>
          <p:cNvSpPr txBox="1">
            <a:spLocks/>
          </p:cNvSpPr>
          <p:nvPr/>
        </p:nvSpPr>
        <p:spPr>
          <a:xfrm>
            <a:off x="2334418" y="1766090"/>
            <a:ext cx="3984550" cy="4153889"/>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defRPr/>
            </a:pPr>
            <a:r>
              <a:rPr lang="en-US" sz="2000" dirty="0">
                <a:latin typeface="Aptos" panose="020B0004020202020204" pitchFamily="34" charset="0"/>
              </a:rPr>
              <a:t>Training Programs</a:t>
            </a:r>
          </a:p>
          <a:p>
            <a:pPr>
              <a:lnSpc>
                <a:spcPct val="150000"/>
              </a:lnSpc>
              <a:spcBef>
                <a:spcPts val="0"/>
              </a:spcBef>
              <a:defRPr/>
            </a:pPr>
            <a:r>
              <a:rPr lang="en-US" sz="2000" dirty="0">
                <a:latin typeface="Aptos" panose="020B0004020202020204" pitchFamily="34" charset="0"/>
              </a:rPr>
              <a:t>Training Videos</a:t>
            </a:r>
          </a:p>
          <a:p>
            <a:pPr>
              <a:lnSpc>
                <a:spcPct val="150000"/>
              </a:lnSpc>
              <a:spcBef>
                <a:spcPts val="0"/>
              </a:spcBef>
              <a:defRPr/>
            </a:pPr>
            <a:r>
              <a:rPr lang="en-US" sz="2000" dirty="0">
                <a:latin typeface="Aptos" panose="020B0004020202020204" pitchFamily="34" charset="0"/>
              </a:rPr>
              <a:t>Laws and Guidance</a:t>
            </a:r>
          </a:p>
          <a:p>
            <a:pPr>
              <a:lnSpc>
                <a:spcPct val="150000"/>
              </a:lnSpc>
              <a:spcBef>
                <a:spcPts val="0"/>
              </a:spcBef>
              <a:defRPr/>
            </a:pPr>
            <a:r>
              <a:rPr lang="en-US" sz="2000" dirty="0">
                <a:latin typeface="Aptos" panose="020B0004020202020204" pitchFamily="34" charset="0"/>
              </a:rPr>
              <a:t>Safety Resources</a:t>
            </a:r>
          </a:p>
          <a:p>
            <a:pPr>
              <a:lnSpc>
                <a:spcPct val="150000"/>
              </a:lnSpc>
              <a:spcBef>
                <a:spcPts val="0"/>
              </a:spcBef>
              <a:defRPr/>
            </a:pPr>
            <a:r>
              <a:rPr lang="en-US" sz="2000" dirty="0">
                <a:latin typeface="Aptos" panose="020B0004020202020204" pitchFamily="34" charset="0"/>
              </a:rPr>
              <a:t>Policy Documents</a:t>
            </a:r>
          </a:p>
          <a:p>
            <a:pPr>
              <a:lnSpc>
                <a:spcPct val="150000"/>
              </a:lnSpc>
              <a:spcBef>
                <a:spcPts val="0"/>
              </a:spcBef>
              <a:defRPr/>
            </a:pPr>
            <a:r>
              <a:rPr lang="en-US" sz="2000" dirty="0">
                <a:latin typeface="Aptos" panose="020B0004020202020204" pitchFamily="34" charset="0"/>
              </a:rPr>
              <a:t>Research Studies</a:t>
            </a:r>
          </a:p>
          <a:p>
            <a:pPr>
              <a:lnSpc>
                <a:spcPct val="150000"/>
              </a:lnSpc>
              <a:spcBef>
                <a:spcPts val="0"/>
              </a:spcBef>
              <a:defRPr/>
            </a:pPr>
            <a:r>
              <a:rPr lang="en-US" sz="2000" dirty="0">
                <a:latin typeface="Aptos" panose="020B0004020202020204" pitchFamily="34" charset="0"/>
              </a:rPr>
              <a:t>SRTS Help Desk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1" dirty="0">
              <a:latin typeface="+mj-lt"/>
            </a:endParaRPr>
          </a:p>
        </p:txBody>
      </p:sp>
      <p:sp>
        <p:nvSpPr>
          <p:cNvPr id="18" name="Content Placeholder 2">
            <a:extLst>
              <a:ext uri="{FF2B5EF4-FFF2-40B4-BE49-F238E27FC236}">
                <a16:creationId xmlns:a16="http://schemas.microsoft.com/office/drawing/2014/main" id="{4CAE81CC-8224-82E2-1AB5-FEB8BA478F33}"/>
              </a:ext>
            </a:extLst>
          </p:cNvPr>
          <p:cNvSpPr>
            <a:spLocks noGrp="1"/>
          </p:cNvSpPr>
          <p:nvPr>
            <p:ph idx="1"/>
          </p:nvPr>
        </p:nvSpPr>
        <p:spPr>
          <a:xfrm>
            <a:off x="215026" y="1862890"/>
            <a:ext cx="1837057" cy="3804380"/>
          </a:xfrm>
        </p:spPr>
        <p:txBody>
          <a:bodyPr anchor="ctr">
            <a:normAutofit/>
          </a:bodyPr>
          <a:lstStyle/>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None/>
              <a:defRPr/>
            </a:pPr>
            <a:r>
              <a:rPr lang="en-US" sz="1400" b="1" dirty="0">
                <a:solidFill>
                  <a:srgbClr val="FFC000"/>
                </a:solidFill>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a:t>
            </a:r>
            <a:endParaRPr lang="en-US" sz="1400" kern="1200" dirty="0">
              <a:latin typeface="Aptos" panose="020B0004020202020204" pitchFamily="34" charset="0"/>
              <a:ea typeface="Tahoma" panose="020B0604030504040204" pitchFamily="34" charset="0"/>
              <a:cs typeface="Tahoma" panose="020B0604030504040204" pitchFamily="34" charset="0"/>
            </a:endParaRP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Contact</a:t>
            </a:r>
          </a:p>
        </p:txBody>
      </p:sp>
    </p:spTree>
    <p:extLst>
      <p:ext uri="{BB962C8B-B14F-4D97-AF65-F5344CB8AC3E}">
        <p14:creationId xmlns:p14="http://schemas.microsoft.com/office/powerpoint/2010/main" val="311750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98"/>
        <p:cNvGrpSpPr/>
        <p:nvPr/>
      </p:nvGrpSpPr>
      <p:grpSpPr>
        <a:xfrm>
          <a:off x="0" y="0"/>
          <a:ext cx="0" cy="0"/>
          <a:chOff x="0" y="0"/>
          <a:chExt cx="0" cy="0"/>
        </a:xfrm>
      </p:grpSpPr>
      <p:sp>
        <p:nvSpPr>
          <p:cNvPr id="2" name="Google Shape;1104;p112">
            <a:extLst>
              <a:ext uri="{FF2B5EF4-FFF2-40B4-BE49-F238E27FC236}">
                <a16:creationId xmlns:a16="http://schemas.microsoft.com/office/drawing/2014/main" id="{9780FB03-6AB3-CA4D-B938-78D547A17AC5}"/>
              </a:ext>
            </a:extLst>
          </p:cNvPr>
          <p:cNvSpPr/>
          <p:nvPr/>
        </p:nvSpPr>
        <p:spPr>
          <a:xfrm>
            <a:off x="6531496" y="4141848"/>
            <a:ext cx="5440922" cy="2307444"/>
          </a:xfrm>
          <a:prstGeom prst="roundRect">
            <a:avLst>
              <a:gd name="adj" fmla="val 16667"/>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26" name="Picture 2" descr="NJ Bicycle and Pedestrian Resource Center">
            <a:extLst>
              <a:ext uri="{FF2B5EF4-FFF2-40B4-BE49-F238E27FC236}">
                <a16:creationId xmlns:a16="http://schemas.microsoft.com/office/drawing/2014/main" id="{43975C22-72BA-508A-5F0C-C06DBCB0A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85" y="2806655"/>
            <a:ext cx="4072911" cy="1075593"/>
          </a:xfrm>
          <a:prstGeom prst="rect">
            <a:avLst/>
          </a:prstGeom>
          <a:noFill/>
          <a:extLst>
            <a:ext uri="{909E8E84-426E-40DD-AFC4-6F175D3DCCD1}">
              <a14:hiddenFill xmlns:a14="http://schemas.microsoft.com/office/drawing/2010/main">
                <a:solidFill>
                  <a:srgbClr val="FFFFFF"/>
                </a:solidFill>
              </a14:hiddenFill>
            </a:ext>
          </a:extLst>
        </p:spPr>
      </p:pic>
      <p:sp>
        <p:nvSpPr>
          <p:cNvPr id="1105" name="Google Shape;1105;p112"/>
          <p:cNvSpPr txBox="1"/>
          <p:nvPr/>
        </p:nvSpPr>
        <p:spPr>
          <a:xfrm>
            <a:off x="6886104" y="4153639"/>
            <a:ext cx="5305896" cy="2263577"/>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i="0" u="none" strike="noStrike" kern="0" cap="none" spc="0" normalizeH="0" baseline="0" noProof="0" dirty="0">
                <a:ln>
                  <a:noFill/>
                </a:ln>
                <a:solidFill>
                  <a:srgbClr val="0A71B9"/>
                </a:solidFill>
                <a:effectLst/>
                <a:uLnTx/>
                <a:uFillTx/>
                <a:latin typeface="Helvetica Neue"/>
                <a:ea typeface="Helvetica Neue Light"/>
                <a:cs typeface="Helvetica Neue Light"/>
                <a:sym typeface="Helvetica Neue Light"/>
              </a:rPr>
              <a:t>Contact: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0A71B9"/>
                </a:solidFill>
                <a:effectLst/>
                <a:uLnTx/>
                <a:uFillTx/>
                <a:latin typeface="Helvetica Neue"/>
                <a:ea typeface="Helvetica Neue Light"/>
                <a:cs typeface="Helvetica Neue Light"/>
                <a:sym typeface="Helvetica Neue Light"/>
              </a:rPr>
              <a:t>NJDOT Safe Routes Resource Center</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733" i="0" u="none" strike="noStrike" kern="0" cap="none" spc="0" normalizeH="0" baseline="0" noProof="0" dirty="0">
                <a:ln>
                  <a:noFill/>
                </a:ln>
                <a:solidFill>
                  <a:srgbClr val="0A71B9"/>
                </a:solidFill>
                <a:effectLst/>
                <a:uLnTx/>
                <a:uFillTx/>
                <a:latin typeface="Helvetica Neue"/>
                <a:ea typeface="Helvetica Neue Light"/>
                <a:cs typeface="Helvetica Neue Light"/>
                <a:sym typeface="Helvetica Neue Light"/>
              </a:rPr>
              <a:t>saferoutesnj.org</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0A71B9"/>
                </a:solidFill>
                <a:effectLst/>
                <a:uLnTx/>
                <a:uFillTx/>
                <a:latin typeface="Helvetica Neue"/>
                <a:ea typeface="Helvetica Neue Light"/>
                <a:cs typeface="Helvetica Neue Light"/>
                <a:sym typeface="Helvetica Neue Light"/>
              </a:rPr>
              <a:t>NJ Crossing Guard Resource Center</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733" i="0" u="none" strike="noStrike" kern="0" cap="none" spc="0" normalizeH="0" baseline="0" noProof="0" dirty="0">
                <a:ln>
                  <a:noFill/>
                </a:ln>
                <a:solidFill>
                  <a:srgbClr val="0A71B9"/>
                </a:solidFill>
                <a:effectLst/>
                <a:uLnTx/>
                <a:uFillTx/>
                <a:latin typeface="Helvetica Neue"/>
                <a:ea typeface="Helvetica Neue Light"/>
                <a:cs typeface="Helvetica Neue Light"/>
                <a:sym typeface="Helvetica Neue Light"/>
              </a:rPr>
              <a:t>njcrossingguards.org</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800" i="0" u="none" strike="noStrike" kern="0" cap="none" spc="0" normalizeH="0" baseline="0" noProof="0" dirty="0">
              <a:ln>
                <a:noFill/>
              </a:ln>
              <a:solidFill>
                <a:srgbClr val="0A71B9"/>
              </a:solidFill>
              <a:effectLst/>
              <a:uLnTx/>
              <a:uFillTx/>
              <a:latin typeface="Helvetica Neue"/>
              <a:ea typeface="Helvetica Neue Light"/>
              <a:cs typeface="Helvetica Neue Light"/>
              <a:sym typeface="Helvetica Neue Light"/>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733" i="0" u="none" strike="noStrike" kern="0" cap="none" spc="0" normalizeH="0" baseline="0" noProof="0" dirty="0">
                <a:ln>
                  <a:noFill/>
                </a:ln>
                <a:solidFill>
                  <a:srgbClr val="0A71B9"/>
                </a:solidFill>
                <a:effectLst/>
                <a:uLnTx/>
                <a:uFillTx/>
                <a:latin typeface="Helvetica Neue"/>
                <a:ea typeface="Helvetica Neue Light"/>
                <a:cs typeface="Helvetica Neue Light"/>
                <a:sym typeface="Helvetica Neue Light"/>
              </a:rPr>
              <a:t>Telephone: (848) 932-7901</a:t>
            </a:r>
            <a:br>
              <a:rPr kumimoji="0" lang="en-US" sz="1733" i="0" u="none" strike="noStrike" kern="0" cap="none" spc="0" normalizeH="0" baseline="0" noProof="0" dirty="0">
                <a:ln>
                  <a:noFill/>
                </a:ln>
                <a:solidFill>
                  <a:srgbClr val="0A71B9"/>
                </a:solidFill>
                <a:effectLst/>
                <a:uLnTx/>
                <a:uFillTx/>
                <a:latin typeface="Helvetica Neue"/>
                <a:ea typeface="Helvetica Neue Light"/>
                <a:cs typeface="Helvetica Neue Light"/>
                <a:sym typeface="Helvetica Neue Light"/>
              </a:rPr>
            </a:br>
            <a:r>
              <a:rPr kumimoji="0" lang="en-US" sz="1733" i="0" u="none" strike="noStrike" kern="0" cap="none" spc="0" normalizeH="0" baseline="0" noProof="0" dirty="0">
                <a:ln>
                  <a:noFill/>
                </a:ln>
                <a:solidFill>
                  <a:srgbClr val="0A71B9"/>
                </a:solidFill>
                <a:effectLst/>
                <a:uLnTx/>
                <a:uFillTx/>
                <a:latin typeface="Helvetica Neue"/>
                <a:ea typeface="Helvetica Neue Light"/>
                <a:cs typeface="Helvetica Neue Light"/>
                <a:sym typeface="Helvetica Neue Light"/>
              </a:rPr>
              <a:t>Email: srts@ejb.rutgers.edu</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733" i="0" u="none" strike="noStrike" kern="0" cap="none" spc="0" normalizeH="0" baseline="0" noProof="0" dirty="0">
              <a:ln>
                <a:noFill/>
              </a:ln>
              <a:solidFill>
                <a:srgbClr val="4A66AC"/>
              </a:solidFill>
              <a:effectLst/>
              <a:uLnTx/>
              <a:uFillTx/>
              <a:latin typeface="Helvetica Neue Light"/>
              <a:ea typeface="Helvetica Neue Light"/>
              <a:cs typeface="Helvetica Neue Light"/>
              <a:sym typeface="Helvetica Neue Light"/>
            </a:endParaRPr>
          </a:p>
        </p:txBody>
      </p:sp>
      <p:sp>
        <p:nvSpPr>
          <p:cNvPr id="1104" name="Google Shape;1104;p112"/>
          <p:cNvSpPr/>
          <p:nvPr/>
        </p:nvSpPr>
        <p:spPr>
          <a:xfrm>
            <a:off x="326761" y="4198008"/>
            <a:ext cx="5985152" cy="2219209"/>
          </a:xfrm>
          <a:prstGeom prst="roundRect">
            <a:avLst>
              <a:gd name="adj" fmla="val 16667"/>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Google Shape;1105;p112">
            <a:extLst>
              <a:ext uri="{FF2B5EF4-FFF2-40B4-BE49-F238E27FC236}">
                <a16:creationId xmlns:a16="http://schemas.microsoft.com/office/drawing/2014/main" id="{AB2A82E6-CC0D-C565-D58C-430FEDE1D84B}"/>
              </a:ext>
            </a:extLst>
          </p:cNvPr>
          <p:cNvSpPr txBox="1"/>
          <p:nvPr/>
        </p:nvSpPr>
        <p:spPr>
          <a:xfrm>
            <a:off x="488520" y="4372492"/>
            <a:ext cx="5823393" cy="2076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i="0" u="none" strike="noStrike" kern="0" cap="none" spc="0" normalizeH="0" baseline="0" noProof="0" dirty="0">
                <a:ln>
                  <a:noFill/>
                </a:ln>
                <a:solidFill>
                  <a:srgbClr val="0A71B9"/>
                </a:solidFill>
                <a:effectLst/>
                <a:uLnTx/>
                <a:uFillTx/>
                <a:latin typeface="Helvetica Neue"/>
                <a:ea typeface="Helvetica Neue Light"/>
                <a:cs typeface="Helvetica Neue Light"/>
                <a:sym typeface="Helvetica Neue Light"/>
              </a:rPr>
              <a:t>Contact: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0A71B9"/>
                </a:solidFill>
                <a:effectLst/>
                <a:uLnTx/>
                <a:uFillTx/>
                <a:latin typeface="Helvetica Neue"/>
                <a:ea typeface="Helvetica Neue Light"/>
                <a:cs typeface="Helvetica Neue Light"/>
                <a:sym typeface="Helvetica Neue Light"/>
              </a:rPr>
              <a:t>NJDOT Bicycle &amp; Pedestrian Resource Center</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733" i="0" u="none" strike="noStrike" kern="0" cap="none" spc="0" normalizeH="0" baseline="0" noProof="0" dirty="0">
                <a:ln>
                  <a:noFill/>
                </a:ln>
                <a:solidFill>
                  <a:srgbClr val="0A71B9"/>
                </a:solidFill>
                <a:effectLst/>
                <a:uLnTx/>
                <a:uFillTx/>
                <a:latin typeface="Helvetica Neue"/>
                <a:ea typeface="Helvetica Neue Light"/>
                <a:cs typeface="Helvetica Neue Light"/>
                <a:sym typeface="Helvetica Neue Light"/>
              </a:rPr>
              <a:t>njbikeped.org</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800" i="0" u="none" strike="noStrike" kern="0" cap="none" spc="0" normalizeH="0" baseline="0" noProof="0" dirty="0">
              <a:ln>
                <a:noFill/>
              </a:ln>
              <a:solidFill>
                <a:srgbClr val="0A71B9"/>
              </a:solidFill>
              <a:effectLst/>
              <a:uLnTx/>
              <a:uFillTx/>
              <a:latin typeface="Helvetica Neue"/>
              <a:ea typeface="Helvetica Neue Light"/>
              <a:cs typeface="Helvetica Neue Light"/>
              <a:sym typeface="Helvetica Neue Light"/>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733" i="0" u="none" strike="noStrike" kern="0" cap="none" spc="0" normalizeH="0" baseline="0" noProof="0" dirty="0">
                <a:ln>
                  <a:noFill/>
                </a:ln>
                <a:solidFill>
                  <a:srgbClr val="0A71B9"/>
                </a:solidFill>
                <a:effectLst/>
                <a:uLnTx/>
                <a:uFillTx/>
                <a:latin typeface="Helvetica Neue"/>
                <a:ea typeface="Helvetica Neue Light"/>
                <a:cs typeface="Helvetica Neue Light"/>
                <a:sym typeface="Helvetica Neue Light"/>
              </a:rPr>
              <a:t>Telephone: (848) 932-3714</a:t>
            </a:r>
            <a:br>
              <a:rPr kumimoji="0" lang="en-US" sz="1733" i="0" u="none" strike="noStrike" kern="0" cap="none" spc="0" normalizeH="0" baseline="0" noProof="0" dirty="0">
                <a:ln>
                  <a:noFill/>
                </a:ln>
                <a:solidFill>
                  <a:srgbClr val="0A71B9"/>
                </a:solidFill>
                <a:effectLst/>
                <a:uLnTx/>
                <a:uFillTx/>
                <a:latin typeface="Helvetica Neue"/>
                <a:ea typeface="Helvetica Neue Light"/>
                <a:cs typeface="Helvetica Neue Light"/>
                <a:sym typeface="Helvetica Neue Light"/>
              </a:rPr>
            </a:br>
            <a:r>
              <a:rPr kumimoji="0" lang="en-US" sz="1733" i="0" u="none" strike="noStrike" kern="0" cap="none" spc="0" normalizeH="0" baseline="0" noProof="0" dirty="0">
                <a:ln>
                  <a:noFill/>
                </a:ln>
                <a:solidFill>
                  <a:srgbClr val="0A71B9"/>
                </a:solidFill>
                <a:effectLst/>
                <a:uLnTx/>
                <a:uFillTx/>
                <a:latin typeface="Helvetica Neue"/>
                <a:ea typeface="Helvetica Neue Light"/>
                <a:cs typeface="Helvetica Neue Light"/>
                <a:sym typeface="Helvetica Neue Light"/>
              </a:rPr>
              <a:t>Email: bikeped@ejb.rutgers.edu</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733" i="0" u="none" strike="noStrike" kern="0" cap="none" spc="0" normalizeH="0" baseline="0" noProof="0" dirty="0">
              <a:ln>
                <a:noFill/>
              </a:ln>
              <a:solidFill>
                <a:srgbClr val="4A66AC"/>
              </a:solidFill>
              <a:effectLst/>
              <a:uLnTx/>
              <a:uFillTx/>
              <a:latin typeface="Helvetica Neue Light"/>
              <a:ea typeface="Helvetica Neue Light"/>
              <a:cs typeface="Helvetica Neue Light"/>
              <a:sym typeface="Helvetica Neue Light"/>
            </a:endParaRPr>
          </a:p>
        </p:txBody>
      </p:sp>
      <p:pic>
        <p:nvPicPr>
          <p:cNvPr id="1108" name="Google Shape;1108;p112"/>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6755592" y="2674550"/>
            <a:ext cx="2901019" cy="1336066"/>
          </a:xfrm>
          <a:prstGeom prst="rect">
            <a:avLst/>
          </a:prstGeom>
          <a:noFill/>
          <a:ln>
            <a:noFill/>
          </a:ln>
        </p:spPr>
      </p:pic>
      <p:pic>
        <p:nvPicPr>
          <p:cNvPr id="1107" name="Google Shape;1107;p112"/>
          <p:cNvPicPr preferRelativeResize="0"/>
          <p:nvPr/>
        </p:nvPicPr>
        <p:blipFill>
          <a:blip r:embed="rId5">
            <a:alphaModFix/>
            <a:extLst>
              <a:ext uri="{28A0092B-C50C-407E-A947-70E740481C1C}">
                <a14:useLocalDpi xmlns:a14="http://schemas.microsoft.com/office/drawing/2010/main" val="0"/>
              </a:ext>
            </a:extLst>
          </a:blip>
          <a:stretch>
            <a:fillRect/>
          </a:stretch>
        </p:blipFill>
        <p:spPr>
          <a:xfrm>
            <a:off x="4742596" y="183451"/>
            <a:ext cx="2390867" cy="2307444"/>
          </a:xfrm>
          <a:prstGeom prst="rect">
            <a:avLst/>
          </a:prstGeom>
          <a:noFill/>
          <a:ln>
            <a:noFill/>
          </a:ln>
        </p:spPr>
      </p:pic>
      <p:cxnSp>
        <p:nvCxnSpPr>
          <p:cNvPr id="6" name="Straight Arrow Connector 5">
            <a:extLst>
              <a:ext uri="{FF2B5EF4-FFF2-40B4-BE49-F238E27FC236}">
                <a16:creationId xmlns:a16="http://schemas.microsoft.com/office/drawing/2014/main" id="{921366F1-6A31-B374-2AC4-D14FAAB0354E}"/>
              </a:ext>
            </a:extLst>
          </p:cNvPr>
          <p:cNvCxnSpPr>
            <a:cxnSpLocks/>
          </p:cNvCxnSpPr>
          <p:nvPr/>
        </p:nvCxnSpPr>
        <p:spPr>
          <a:xfrm flipH="1">
            <a:off x="5507100" y="2637079"/>
            <a:ext cx="466635" cy="761179"/>
          </a:xfrm>
          <a:prstGeom prst="straightConnector1">
            <a:avLst/>
          </a:prstGeom>
          <a:ln w="28575">
            <a:solidFill>
              <a:schemeClr val="bg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CA75964-D3D0-4F18-231A-3823EBB42059}"/>
              </a:ext>
            </a:extLst>
          </p:cNvPr>
          <p:cNvCxnSpPr>
            <a:cxnSpLocks/>
          </p:cNvCxnSpPr>
          <p:nvPr/>
        </p:nvCxnSpPr>
        <p:spPr>
          <a:xfrm>
            <a:off x="5967385" y="2630729"/>
            <a:ext cx="455640" cy="767529"/>
          </a:xfrm>
          <a:prstGeom prst="straightConnector1">
            <a:avLst/>
          </a:prstGeom>
          <a:ln w="28575">
            <a:solidFill>
              <a:schemeClr val="bg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B24272F-5F8D-7F14-9C0C-D755EA0DC2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8853" y="3457575"/>
            <a:ext cx="2406883" cy="566737"/>
          </a:xfrm>
          <a:prstGeom prst="rect">
            <a:avLst/>
          </a:prstGeom>
        </p:spPr>
      </p:pic>
      <p:pic>
        <p:nvPicPr>
          <p:cNvPr id="4" name="Picture 2">
            <a:extLst>
              <a:ext uri="{FF2B5EF4-FFF2-40B4-BE49-F238E27FC236}">
                <a16:creationId xmlns:a16="http://schemas.microsoft.com/office/drawing/2014/main" id="{6AF0AF2F-1535-146B-8983-E3B3412A81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14008" y="2858762"/>
            <a:ext cx="1708307" cy="566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D9D58C-C4CA-B0A2-7337-6867D27CABC7}"/>
              </a:ext>
            </a:extLst>
          </p:cNvPr>
          <p:cNvSpPr>
            <a:spLocks noGrp="1"/>
          </p:cNvSpPr>
          <p:nvPr>
            <p:ph type="title"/>
          </p:nvPr>
        </p:nvSpPr>
        <p:spPr>
          <a:xfrm>
            <a:off x="129985" y="-227225"/>
            <a:ext cx="6416952" cy="1200361"/>
          </a:xfrm>
        </p:spPr>
        <p:txBody>
          <a:bodyPr anchor="b">
            <a:normAutofit/>
          </a:bodyPr>
          <a:lstStyle/>
          <a:p>
            <a:r>
              <a:rPr lang="en-US" sz="3600" b="1" dirty="0">
                <a:latin typeface="Bebas Neue Pro Light" panose="020B0306020202050201" pitchFamily="34" charset="0"/>
              </a:rPr>
              <a:t>About Safe Routes to School </a:t>
            </a:r>
          </a:p>
        </p:txBody>
      </p:sp>
      <p:sp>
        <p:nvSpPr>
          <p:cNvPr id="11" name="Rectangle 10">
            <a:extLst>
              <a:ext uri="{FF2B5EF4-FFF2-40B4-BE49-F238E27FC236}">
                <a16:creationId xmlns:a16="http://schemas.microsoft.com/office/drawing/2014/main" id="{FFF11C9D-F858-A7FA-261E-547BA51B9E9C}"/>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29259E2-CF4C-71DB-621F-F6EB3643B8DA}"/>
              </a:ext>
            </a:extLst>
          </p:cNvPr>
          <p:cNvCxnSpPr>
            <a:cxnSpLocks/>
          </p:cNvCxnSpPr>
          <p:nvPr/>
        </p:nvCxnSpPr>
        <p:spPr>
          <a:xfrm>
            <a:off x="236329" y="973136"/>
            <a:ext cx="5859671"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FF7704FE-EACD-5946-A896-9F6E190EBD80}"/>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186CCDF-2872-72D5-CBE7-8D7B96F518B9}"/>
              </a:ext>
            </a:extLst>
          </p:cNvPr>
          <p:cNvSpPr/>
          <p:nvPr/>
        </p:nvSpPr>
        <p:spPr>
          <a:xfrm>
            <a:off x="6367385" y="1230857"/>
            <a:ext cx="5305424" cy="5065168"/>
          </a:xfrm>
          <a:prstGeom prst="rect">
            <a:avLst/>
          </a:prstGeom>
          <a:solidFill>
            <a:schemeClr val="bg1"/>
          </a:solidFill>
          <a:ln>
            <a:solidFill>
              <a:schemeClr val="bg2">
                <a:lumMod val="90000"/>
              </a:schemeClr>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14">
            <a:extLst>
              <a:ext uri="{FF2B5EF4-FFF2-40B4-BE49-F238E27FC236}">
                <a16:creationId xmlns:a16="http://schemas.microsoft.com/office/drawing/2014/main" id="{E844A1A0-3445-06D5-7ABE-CBCBD1FF97CB}"/>
              </a:ext>
            </a:extLst>
          </p:cNvPr>
          <p:cNvSpPr txBox="1">
            <a:spLocks/>
          </p:cNvSpPr>
          <p:nvPr/>
        </p:nvSpPr>
        <p:spPr>
          <a:xfrm>
            <a:off x="2182017" y="1613690"/>
            <a:ext cx="4093315" cy="4441592"/>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285750">
              <a:lnSpc>
                <a:spcPct val="100000"/>
              </a:lnSpc>
              <a:spcBef>
                <a:spcPts val="0"/>
              </a:spcBef>
              <a:spcAft>
                <a:spcPts val="1200"/>
              </a:spcAf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rPr>
              <a:t>Where it’s safe, get youth including those with disabilities walking, bicycling, &amp; rolling</a:t>
            </a:r>
          </a:p>
          <a:p>
            <a:pPr marL="342900" indent="-285750">
              <a:lnSpc>
                <a:spcPct val="100000"/>
              </a:lnSpc>
              <a:spcBef>
                <a:spcPts val="0"/>
              </a:spcBef>
              <a:spcAft>
                <a:spcPts val="1200"/>
              </a:spcAft>
              <a:defRPr/>
            </a:pPr>
            <a:r>
              <a:rPr lang="en-US" sz="2000" dirty="0">
                <a:latin typeface="Aptos" panose="020B0004020202020204" pitchFamily="34" charset="0"/>
              </a:rPr>
              <a:t>Where it’s not safe, make it safe</a:t>
            </a:r>
          </a:p>
          <a:p>
            <a:pPr marL="342900" indent="-285750">
              <a:lnSpc>
                <a:spcPct val="100000"/>
              </a:lnSpc>
              <a:spcBef>
                <a:spcPts val="0"/>
              </a:spcBef>
              <a:spcAft>
                <a:spcPts val="1200"/>
              </a:spcAft>
              <a:defRPr/>
            </a:pPr>
            <a:r>
              <a:rPr lang="en-US" sz="2000" dirty="0">
                <a:solidFill>
                  <a:prstClr val="black"/>
                </a:solidFill>
                <a:latin typeface="Aptos"/>
              </a:rPr>
              <a:t>Encourage children to walk, bike, &amp; roll to school fostering a healthy, active lifestyle at an early age</a:t>
            </a:r>
          </a:p>
          <a:p>
            <a:pPr marL="5715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9A5F30C6-DB5B-BE93-DB44-312016A27C0E}"/>
              </a:ext>
            </a:extLst>
          </p:cNvPr>
          <p:cNvGrpSpPr/>
          <p:nvPr/>
        </p:nvGrpSpPr>
        <p:grpSpPr>
          <a:xfrm>
            <a:off x="200346" y="1613690"/>
            <a:ext cx="1660546" cy="4171474"/>
            <a:chOff x="236329" y="1613690"/>
            <a:chExt cx="1715445" cy="3419720"/>
          </a:xfrm>
        </p:grpSpPr>
        <p:sp>
          <p:nvSpPr>
            <p:cNvPr id="30" name="Half Frame 29">
              <a:extLst>
                <a:ext uri="{FF2B5EF4-FFF2-40B4-BE49-F238E27FC236}">
                  <a16:creationId xmlns:a16="http://schemas.microsoft.com/office/drawing/2014/main" id="{CC7BC8EC-45EA-0375-3EA3-C07BC39C248F}"/>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31" name="Half Frame 30">
              <a:extLst>
                <a:ext uri="{FF2B5EF4-FFF2-40B4-BE49-F238E27FC236}">
                  <a16:creationId xmlns:a16="http://schemas.microsoft.com/office/drawing/2014/main" id="{FBA19C6B-0B4A-4F3F-2B4E-3104FCBDA591}"/>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sp>
        <p:nvSpPr>
          <p:cNvPr id="2" name="TextBox 1">
            <a:extLst>
              <a:ext uri="{FF2B5EF4-FFF2-40B4-BE49-F238E27FC236}">
                <a16:creationId xmlns:a16="http://schemas.microsoft.com/office/drawing/2014/main" id="{A3A8D5DB-36FF-4361-E3A5-1F325810304F}"/>
              </a:ext>
            </a:extLst>
          </p:cNvPr>
          <p:cNvSpPr txBox="1"/>
          <p:nvPr/>
        </p:nvSpPr>
        <p:spPr>
          <a:xfrm>
            <a:off x="6546938" y="5667270"/>
            <a:ext cx="4963948" cy="400110"/>
          </a:xfrm>
          <a:prstGeom prst="rect">
            <a:avLst/>
          </a:prstGeom>
          <a:noFill/>
        </p:spPr>
        <p:txBody>
          <a:bodyPr wrap="square" rtlCol="0">
            <a:spAutoFit/>
          </a:bodyPr>
          <a:lstStyle/>
          <a:p>
            <a:pPr algn="ctr"/>
            <a:r>
              <a:rPr lang="en-US" sz="2000" b="1" i="1" dirty="0">
                <a:latin typeface="Tenorite" panose="00000500000000000000" pitchFamily="2" charset="0"/>
              </a:rPr>
              <a:t>“Where it’s not safe, make it safe”</a:t>
            </a:r>
            <a:endParaRPr lang="en-US" b="1" i="1" dirty="0">
              <a:latin typeface="Tenorite" panose="00000500000000000000" pitchFamily="2" charset="0"/>
            </a:endParaRPr>
          </a:p>
        </p:txBody>
      </p:sp>
      <p:pic>
        <p:nvPicPr>
          <p:cNvPr id="4" name="Picture 3" descr="A group of people crossing a street&#10;&#10;Description automatically generated">
            <a:extLst>
              <a:ext uri="{FF2B5EF4-FFF2-40B4-BE49-F238E27FC236}">
                <a16:creationId xmlns:a16="http://schemas.microsoft.com/office/drawing/2014/main" id="{08369EEF-0319-6761-579D-C9C524EA29E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796166" y="1624489"/>
            <a:ext cx="4616499" cy="3649150"/>
          </a:xfrm>
          <a:prstGeom prst="rect">
            <a:avLst/>
          </a:prstGeom>
        </p:spPr>
      </p:pic>
      <p:sp>
        <p:nvSpPr>
          <p:cNvPr id="8" name="Content Placeholder 2">
            <a:extLst>
              <a:ext uri="{FF2B5EF4-FFF2-40B4-BE49-F238E27FC236}">
                <a16:creationId xmlns:a16="http://schemas.microsoft.com/office/drawing/2014/main" id="{BFA0CDF7-4E92-E761-168C-703E02FBB9CC}"/>
              </a:ext>
            </a:extLst>
          </p:cNvPr>
          <p:cNvSpPr txBox="1">
            <a:spLocks/>
          </p:cNvSpPr>
          <p:nvPr/>
        </p:nvSpPr>
        <p:spPr>
          <a:xfrm>
            <a:off x="215027" y="1862890"/>
            <a:ext cx="1752600" cy="380438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579" indent="0" defTabSz="969264">
              <a:spcBef>
                <a:spcPts val="0"/>
              </a:spcBef>
              <a:spcAft>
                <a:spcPts val="636"/>
              </a:spcAft>
              <a:buFont typeface="Arial" panose="020B0604020202020204" pitchFamily="34" charset="0"/>
              <a:buNone/>
              <a:defRPr/>
            </a:pPr>
            <a:r>
              <a:rPr lang="en-US" sz="1400" b="1" dirty="0">
                <a:solidFill>
                  <a:srgbClr val="FFC000"/>
                </a:solidFill>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NJDOT</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Contact</a:t>
            </a:r>
          </a:p>
        </p:txBody>
      </p:sp>
    </p:spTree>
    <p:extLst>
      <p:ext uri="{BB962C8B-B14F-4D97-AF65-F5344CB8AC3E}">
        <p14:creationId xmlns:p14="http://schemas.microsoft.com/office/powerpoint/2010/main" val="97673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D9D58C-C4CA-B0A2-7337-6867D27CABC7}"/>
              </a:ext>
            </a:extLst>
          </p:cNvPr>
          <p:cNvSpPr>
            <a:spLocks noGrp="1"/>
          </p:cNvSpPr>
          <p:nvPr>
            <p:ph type="title"/>
          </p:nvPr>
        </p:nvSpPr>
        <p:spPr>
          <a:xfrm>
            <a:off x="129984" y="-227225"/>
            <a:ext cx="11109515" cy="1200361"/>
          </a:xfrm>
        </p:spPr>
        <p:txBody>
          <a:bodyPr anchor="b">
            <a:normAutofit/>
          </a:bodyPr>
          <a:lstStyle/>
          <a:p>
            <a:r>
              <a:rPr lang="en-US" sz="3600" b="1" dirty="0">
                <a:latin typeface="Bebas Neue Pro Light" panose="020B0306020202050201" pitchFamily="34" charset="0"/>
              </a:rPr>
              <a:t>NJ Bicycle &amp; Pedestrian Resource Center</a:t>
            </a:r>
          </a:p>
        </p:txBody>
      </p:sp>
      <p:sp>
        <p:nvSpPr>
          <p:cNvPr id="11" name="Rectangle 10">
            <a:extLst>
              <a:ext uri="{FF2B5EF4-FFF2-40B4-BE49-F238E27FC236}">
                <a16:creationId xmlns:a16="http://schemas.microsoft.com/office/drawing/2014/main" id="{FFF11C9D-F858-A7FA-261E-547BA51B9E9C}"/>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29259E2-CF4C-71DB-621F-F6EB3643B8DA}"/>
              </a:ext>
            </a:extLst>
          </p:cNvPr>
          <p:cNvCxnSpPr>
            <a:cxnSpLocks/>
          </p:cNvCxnSpPr>
          <p:nvPr/>
        </p:nvCxnSpPr>
        <p:spPr>
          <a:xfrm>
            <a:off x="236329" y="973136"/>
            <a:ext cx="3302001"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FF7704FE-EACD-5946-A896-9F6E190EBD80}"/>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186CCDF-2872-72D5-CBE7-8D7B96F518B9}"/>
              </a:ext>
            </a:extLst>
          </p:cNvPr>
          <p:cNvSpPr/>
          <p:nvPr/>
        </p:nvSpPr>
        <p:spPr>
          <a:xfrm>
            <a:off x="6588391" y="1207585"/>
            <a:ext cx="5252132" cy="5065168"/>
          </a:xfrm>
          <a:prstGeom prst="rect">
            <a:avLst/>
          </a:prstGeom>
          <a:solidFill>
            <a:schemeClr val="bg1"/>
          </a:solidFill>
          <a:ln>
            <a:solidFill>
              <a:schemeClr val="bg2">
                <a:lumMod val="75000"/>
              </a:schemeClr>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14">
            <a:extLst>
              <a:ext uri="{FF2B5EF4-FFF2-40B4-BE49-F238E27FC236}">
                <a16:creationId xmlns:a16="http://schemas.microsoft.com/office/drawing/2014/main" id="{936D76DD-425C-1B16-7EA5-32694BFFC472}"/>
              </a:ext>
            </a:extLst>
          </p:cNvPr>
          <p:cNvSpPr txBox="1">
            <a:spLocks/>
          </p:cNvSpPr>
          <p:nvPr/>
        </p:nvSpPr>
        <p:spPr>
          <a:xfrm>
            <a:off x="2062210" y="1732613"/>
            <a:ext cx="4477768" cy="3883217"/>
          </a:xfrm>
          <a:prstGeom prst="rect">
            <a:avLst/>
          </a:prstGeom>
        </p:spPr>
        <p:txBody>
          <a:bodyPr vert="horz" lIns="91440" tIns="45720" rIns="91440" bIns="45720" rtlCol="0" anchor="t" anchorCtr="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defRPr/>
            </a:pPr>
            <a:r>
              <a:rPr lang="en-US" sz="2400" dirty="0">
                <a:latin typeface="Aptos" panose="020B0004020202020204" pitchFamily="34" charset="0"/>
              </a:rPr>
              <a:t>Complete Streets Policies in NJ</a:t>
            </a:r>
          </a:p>
          <a:p>
            <a:pPr>
              <a:lnSpc>
                <a:spcPct val="150000"/>
              </a:lnSpc>
              <a:spcBef>
                <a:spcPts val="0"/>
              </a:spcBef>
              <a:defRPr/>
            </a:pPr>
            <a:r>
              <a:rPr lang="en-US" sz="2400" dirty="0">
                <a:latin typeface="Aptos" panose="020B0004020202020204" pitchFamily="34" charset="0"/>
              </a:rPr>
              <a:t>Complete Streets Technical Assistance</a:t>
            </a:r>
          </a:p>
          <a:p>
            <a:pPr>
              <a:lnSpc>
                <a:spcPct val="150000"/>
              </a:lnSpc>
              <a:spcBef>
                <a:spcPts val="0"/>
              </a:spcBef>
              <a:defRPr/>
            </a:pPr>
            <a:r>
              <a:rPr lang="en-US" sz="2400" dirty="0">
                <a:latin typeface="Aptos" panose="020B0004020202020204" pitchFamily="34" charset="0"/>
              </a:rPr>
              <a:t>Laws &amp; Guidance</a:t>
            </a:r>
          </a:p>
          <a:p>
            <a:pPr>
              <a:lnSpc>
                <a:spcPct val="150000"/>
              </a:lnSpc>
              <a:spcBef>
                <a:spcPts val="0"/>
              </a:spcBef>
              <a:defRPr/>
            </a:pPr>
            <a:r>
              <a:rPr lang="en-US" sz="2400" dirty="0">
                <a:latin typeface="Aptos" panose="020B0004020202020204" pitchFamily="34" charset="0"/>
              </a:rPr>
              <a:t>Micromobility (e-bikes, e-scooters)</a:t>
            </a:r>
          </a:p>
          <a:p>
            <a:pPr>
              <a:lnSpc>
                <a:spcPct val="150000"/>
              </a:lnSpc>
              <a:spcBef>
                <a:spcPts val="0"/>
              </a:spcBef>
              <a:defRPr/>
            </a:pPr>
            <a:r>
              <a:rPr lang="en-US" sz="2400" dirty="0">
                <a:latin typeface="Aptos" panose="020B0004020202020204" pitchFamily="34" charset="0"/>
              </a:rPr>
              <a:t>Research Studies</a:t>
            </a:r>
          </a:p>
          <a:p>
            <a:pPr>
              <a:lnSpc>
                <a:spcPct val="150000"/>
              </a:lnSpc>
              <a:spcBef>
                <a:spcPts val="0"/>
              </a:spcBef>
              <a:defRPr/>
            </a:pPr>
            <a:r>
              <a:rPr lang="en-US" sz="2400" dirty="0">
                <a:latin typeface="Aptos" panose="020B0004020202020204" pitchFamily="34" charset="0"/>
              </a:rPr>
              <a:t>Help Desk</a:t>
            </a:r>
          </a:p>
          <a:p>
            <a:pPr>
              <a:lnSpc>
                <a:spcPct val="150000"/>
              </a:lnSpc>
              <a:spcBef>
                <a:spcPts val="0"/>
              </a:spcBef>
              <a:defRPr/>
            </a:pPr>
            <a:r>
              <a:rPr lang="en-US" sz="2400" dirty="0">
                <a:latin typeface="Aptos" panose="020B0004020202020204" pitchFamily="34" charset="0"/>
              </a:rPr>
              <a:t>NJDOT Complete Streets Summit</a:t>
            </a:r>
          </a:p>
          <a:p>
            <a:pPr>
              <a:lnSpc>
                <a:spcPct val="150000"/>
              </a:lnSpc>
              <a:spcBef>
                <a:spcPts val="0"/>
              </a:spcBef>
              <a:defRPr/>
            </a:pPr>
            <a:r>
              <a:rPr lang="en-US" sz="2400" dirty="0">
                <a:latin typeface="Aptos" panose="020B0004020202020204" pitchFamily="34" charset="0"/>
              </a:rPr>
              <a:t>NJDOT Bicycle &amp; Pedestrian Advisory Council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1" dirty="0">
              <a:latin typeface="+mj-lt"/>
            </a:endParaRPr>
          </a:p>
        </p:txBody>
      </p:sp>
      <p:sp>
        <p:nvSpPr>
          <p:cNvPr id="20" name="TextBox 19">
            <a:extLst>
              <a:ext uri="{FF2B5EF4-FFF2-40B4-BE49-F238E27FC236}">
                <a16:creationId xmlns:a16="http://schemas.microsoft.com/office/drawing/2014/main" id="{72C770F7-5592-F8B5-AAD7-62B49FBC2AD0}"/>
              </a:ext>
            </a:extLst>
          </p:cNvPr>
          <p:cNvSpPr txBox="1"/>
          <p:nvPr/>
        </p:nvSpPr>
        <p:spPr>
          <a:xfrm>
            <a:off x="6757274" y="5872643"/>
            <a:ext cx="4963948" cy="400110"/>
          </a:xfrm>
          <a:prstGeom prst="rect">
            <a:avLst/>
          </a:prstGeom>
          <a:noFill/>
        </p:spPr>
        <p:txBody>
          <a:bodyPr wrap="square" rtlCol="0">
            <a:spAutoFit/>
          </a:bodyPr>
          <a:lstStyle/>
          <a:p>
            <a:pPr algn="ctr"/>
            <a:r>
              <a:rPr lang="en-US" sz="2000" b="1" i="1" dirty="0">
                <a:latin typeface="Tenorite" panose="00000500000000000000" pitchFamily="2" charset="0"/>
              </a:rPr>
              <a:t>Help Desk at NJbikeped.org</a:t>
            </a:r>
            <a:endParaRPr lang="en-US" b="1" i="1" dirty="0">
              <a:latin typeface="Tenorite" panose="00000500000000000000" pitchFamily="2" charset="0"/>
            </a:endParaRPr>
          </a:p>
        </p:txBody>
      </p:sp>
      <p:grpSp>
        <p:nvGrpSpPr>
          <p:cNvPr id="26" name="Group 25">
            <a:extLst>
              <a:ext uri="{FF2B5EF4-FFF2-40B4-BE49-F238E27FC236}">
                <a16:creationId xmlns:a16="http://schemas.microsoft.com/office/drawing/2014/main" id="{34BC3646-0478-75BD-9883-24F8C1926A4A}"/>
              </a:ext>
            </a:extLst>
          </p:cNvPr>
          <p:cNvGrpSpPr/>
          <p:nvPr/>
        </p:nvGrpSpPr>
        <p:grpSpPr>
          <a:xfrm>
            <a:off x="200346" y="1613690"/>
            <a:ext cx="1660546" cy="4171474"/>
            <a:chOff x="236329" y="1613690"/>
            <a:chExt cx="1715445" cy="3419720"/>
          </a:xfrm>
        </p:grpSpPr>
        <p:sp>
          <p:nvSpPr>
            <p:cNvPr id="27" name="Half Frame 26">
              <a:extLst>
                <a:ext uri="{FF2B5EF4-FFF2-40B4-BE49-F238E27FC236}">
                  <a16:creationId xmlns:a16="http://schemas.microsoft.com/office/drawing/2014/main" id="{C860D9A6-0A3A-B78D-AD2B-A6F82E452906}"/>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28" name="Half Frame 27">
              <a:extLst>
                <a:ext uri="{FF2B5EF4-FFF2-40B4-BE49-F238E27FC236}">
                  <a16:creationId xmlns:a16="http://schemas.microsoft.com/office/drawing/2014/main" id="{EA37CA0E-CE49-161E-65B6-568C3DD80696}"/>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pic>
        <p:nvPicPr>
          <p:cNvPr id="3" name="Picture 2">
            <a:extLst>
              <a:ext uri="{FF2B5EF4-FFF2-40B4-BE49-F238E27FC236}">
                <a16:creationId xmlns:a16="http://schemas.microsoft.com/office/drawing/2014/main" id="{86C32035-98F3-3CA6-5842-502D755EB3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6389" y="1423155"/>
            <a:ext cx="4605718" cy="3537501"/>
          </a:xfrm>
          <a:prstGeom prst="rect">
            <a:avLst/>
          </a:prstGeom>
          <a:ln>
            <a:solidFill>
              <a:srgbClr val="C00000"/>
            </a:solidFill>
          </a:ln>
        </p:spPr>
      </p:pic>
      <p:pic>
        <p:nvPicPr>
          <p:cNvPr id="2" name="Google Shape;1107;p112">
            <a:extLst>
              <a:ext uri="{FF2B5EF4-FFF2-40B4-BE49-F238E27FC236}">
                <a16:creationId xmlns:a16="http://schemas.microsoft.com/office/drawing/2014/main" id="{131991F0-F961-E070-3F13-15273CB051F1}"/>
              </a:ext>
            </a:extLst>
          </p:cNvPr>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8813817" y="5084335"/>
            <a:ext cx="850862" cy="788308"/>
          </a:xfrm>
          <a:prstGeom prst="rect">
            <a:avLst/>
          </a:prstGeom>
          <a:noFill/>
          <a:ln>
            <a:noFill/>
          </a:ln>
        </p:spPr>
      </p:pic>
      <p:sp>
        <p:nvSpPr>
          <p:cNvPr id="8" name="Content Placeholder 2">
            <a:extLst>
              <a:ext uri="{FF2B5EF4-FFF2-40B4-BE49-F238E27FC236}">
                <a16:creationId xmlns:a16="http://schemas.microsoft.com/office/drawing/2014/main" id="{D2980AF1-2D96-0D3E-F2EB-5F19AEC8BF28}"/>
              </a:ext>
            </a:extLst>
          </p:cNvPr>
          <p:cNvSpPr>
            <a:spLocks noGrp="1"/>
          </p:cNvSpPr>
          <p:nvPr>
            <p:ph idx="1"/>
          </p:nvPr>
        </p:nvSpPr>
        <p:spPr>
          <a:xfrm>
            <a:off x="215027" y="1862890"/>
            <a:ext cx="1752600" cy="3804380"/>
          </a:xfrm>
        </p:spPr>
        <p:txBody>
          <a:bodyPr anchor="ctr">
            <a:normAutofit/>
          </a:bodyPr>
          <a:lstStyle/>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None/>
              <a:defRPr/>
            </a:pPr>
            <a:r>
              <a:rPr lang="en-US" sz="1400" b="1" dirty="0">
                <a:solidFill>
                  <a:srgbClr val="FFC000"/>
                </a:solidFill>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a:t>
            </a:r>
            <a:endParaRPr lang="en-US" sz="1400" kern="1200" dirty="0">
              <a:latin typeface="Aptos" panose="020B0004020202020204" pitchFamily="34" charset="0"/>
              <a:ea typeface="Tahoma" panose="020B0604030504040204" pitchFamily="34" charset="0"/>
              <a:cs typeface="Tahoma" panose="020B0604030504040204" pitchFamily="34" charset="0"/>
            </a:endParaRP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Contact</a:t>
            </a:r>
          </a:p>
        </p:txBody>
      </p:sp>
    </p:spTree>
    <p:extLst>
      <p:ext uri="{BB962C8B-B14F-4D97-AF65-F5344CB8AC3E}">
        <p14:creationId xmlns:p14="http://schemas.microsoft.com/office/powerpoint/2010/main" val="403865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D9D58C-C4CA-B0A2-7337-6867D27CABC7}"/>
              </a:ext>
            </a:extLst>
          </p:cNvPr>
          <p:cNvSpPr>
            <a:spLocks noGrp="1"/>
          </p:cNvSpPr>
          <p:nvPr>
            <p:ph type="title"/>
          </p:nvPr>
        </p:nvSpPr>
        <p:spPr>
          <a:xfrm>
            <a:off x="129984" y="-227225"/>
            <a:ext cx="11109515" cy="1200361"/>
          </a:xfrm>
        </p:spPr>
        <p:txBody>
          <a:bodyPr anchor="b">
            <a:normAutofit/>
          </a:bodyPr>
          <a:lstStyle/>
          <a:p>
            <a:r>
              <a:rPr lang="en-US" sz="3600" b="1" dirty="0">
                <a:latin typeface="Bebas Neue Pro Light" panose="020B0306020202050201" pitchFamily="34" charset="0"/>
              </a:rPr>
              <a:t>Subscribe to Newsletters &amp; Visit Social Media</a:t>
            </a:r>
          </a:p>
        </p:txBody>
      </p:sp>
      <p:sp>
        <p:nvSpPr>
          <p:cNvPr id="11" name="Rectangle 10">
            <a:extLst>
              <a:ext uri="{FF2B5EF4-FFF2-40B4-BE49-F238E27FC236}">
                <a16:creationId xmlns:a16="http://schemas.microsoft.com/office/drawing/2014/main" id="{FFF11C9D-F858-A7FA-261E-547BA51B9E9C}"/>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29259E2-CF4C-71DB-621F-F6EB3643B8DA}"/>
              </a:ext>
            </a:extLst>
          </p:cNvPr>
          <p:cNvCxnSpPr>
            <a:cxnSpLocks/>
          </p:cNvCxnSpPr>
          <p:nvPr/>
        </p:nvCxnSpPr>
        <p:spPr>
          <a:xfrm>
            <a:off x="236329" y="973136"/>
            <a:ext cx="3302001"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FF7704FE-EACD-5946-A896-9F6E190EBD80}"/>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186CCDF-2872-72D5-CBE7-8D7B96F518B9}"/>
              </a:ext>
            </a:extLst>
          </p:cNvPr>
          <p:cNvSpPr/>
          <p:nvPr/>
        </p:nvSpPr>
        <p:spPr>
          <a:xfrm>
            <a:off x="6420678" y="1230857"/>
            <a:ext cx="5252132" cy="5065168"/>
          </a:xfrm>
          <a:prstGeom prst="rect">
            <a:avLst/>
          </a:prstGeom>
          <a:solidFill>
            <a:schemeClr val="bg1"/>
          </a:solidFill>
          <a:ln>
            <a:solidFill>
              <a:schemeClr val="bg2">
                <a:lumMod val="75000"/>
              </a:schemeClr>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14">
            <a:extLst>
              <a:ext uri="{FF2B5EF4-FFF2-40B4-BE49-F238E27FC236}">
                <a16:creationId xmlns:a16="http://schemas.microsoft.com/office/drawing/2014/main" id="{936D76DD-425C-1B16-7EA5-32694BFFC472}"/>
              </a:ext>
            </a:extLst>
          </p:cNvPr>
          <p:cNvSpPr txBox="1">
            <a:spLocks/>
          </p:cNvSpPr>
          <p:nvPr/>
        </p:nvSpPr>
        <p:spPr>
          <a:xfrm>
            <a:off x="3003110" y="2638604"/>
            <a:ext cx="2377548" cy="1453104"/>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defRPr/>
            </a:pPr>
            <a:r>
              <a:rPr lang="en-US" sz="2000" dirty="0">
                <a:latin typeface="Aptos" panose="020B0004020202020204" pitchFamily="34" charset="0"/>
              </a:rPr>
              <a:t>@SafeRoutesNJ</a:t>
            </a:r>
          </a:p>
          <a:p>
            <a:pPr>
              <a:lnSpc>
                <a:spcPct val="150000"/>
              </a:lnSpc>
              <a:spcBef>
                <a:spcPts val="0"/>
              </a:spcBef>
              <a:defRPr/>
            </a:pPr>
            <a:r>
              <a:rPr lang="en-US" sz="2000" dirty="0">
                <a:latin typeface="Aptos" panose="020B0004020202020204" pitchFamily="34" charset="0"/>
              </a:rPr>
              <a:t>@njbikeped</a:t>
            </a:r>
          </a:p>
          <a:p>
            <a:pPr>
              <a:lnSpc>
                <a:spcPct val="150000"/>
              </a:lnSpc>
              <a:spcBef>
                <a:spcPts val="0"/>
              </a:spcBef>
              <a:defRPr/>
            </a:pPr>
            <a:endParaRPr lang="en-US" sz="200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1" dirty="0">
              <a:latin typeface="+mj-lt"/>
            </a:endParaRPr>
          </a:p>
        </p:txBody>
      </p:sp>
      <p:sp>
        <p:nvSpPr>
          <p:cNvPr id="20" name="TextBox 19">
            <a:extLst>
              <a:ext uri="{FF2B5EF4-FFF2-40B4-BE49-F238E27FC236}">
                <a16:creationId xmlns:a16="http://schemas.microsoft.com/office/drawing/2014/main" id="{72C770F7-5592-F8B5-AAD7-62B49FBC2AD0}"/>
              </a:ext>
            </a:extLst>
          </p:cNvPr>
          <p:cNvSpPr txBox="1"/>
          <p:nvPr/>
        </p:nvSpPr>
        <p:spPr>
          <a:xfrm>
            <a:off x="6521890" y="5427718"/>
            <a:ext cx="5099289" cy="707886"/>
          </a:xfrm>
          <a:prstGeom prst="rect">
            <a:avLst/>
          </a:prstGeom>
          <a:noFill/>
        </p:spPr>
        <p:txBody>
          <a:bodyPr wrap="square" rtlCol="0">
            <a:spAutoFit/>
          </a:bodyPr>
          <a:lstStyle/>
          <a:p>
            <a:pPr algn="ctr"/>
            <a:r>
              <a:rPr lang="en-US" sz="2000" b="1" i="1" dirty="0">
                <a:latin typeface="Tenorite" panose="00000500000000000000" pitchFamily="2" charset="0"/>
              </a:rPr>
              <a:t>Subscribe to NJ SRTS </a:t>
            </a:r>
          </a:p>
          <a:p>
            <a:pPr algn="ctr"/>
            <a:r>
              <a:rPr lang="en-US" sz="2000" b="1" i="1" dirty="0">
                <a:latin typeface="Tenorite" panose="00000500000000000000" pitchFamily="2" charset="0"/>
              </a:rPr>
              <a:t>&amp; NJ Bike/Ped Newsletters </a:t>
            </a:r>
            <a:endParaRPr lang="en-US" b="1" i="1" dirty="0">
              <a:latin typeface="Tenorite" panose="00000500000000000000" pitchFamily="2" charset="0"/>
            </a:endParaRPr>
          </a:p>
        </p:txBody>
      </p:sp>
      <p:grpSp>
        <p:nvGrpSpPr>
          <p:cNvPr id="26" name="Group 25">
            <a:extLst>
              <a:ext uri="{FF2B5EF4-FFF2-40B4-BE49-F238E27FC236}">
                <a16:creationId xmlns:a16="http://schemas.microsoft.com/office/drawing/2014/main" id="{34BC3646-0478-75BD-9883-24F8C1926A4A}"/>
              </a:ext>
            </a:extLst>
          </p:cNvPr>
          <p:cNvGrpSpPr/>
          <p:nvPr/>
        </p:nvGrpSpPr>
        <p:grpSpPr>
          <a:xfrm>
            <a:off x="200346" y="1613690"/>
            <a:ext cx="1660546" cy="4171474"/>
            <a:chOff x="236329" y="1613690"/>
            <a:chExt cx="1715445" cy="3419720"/>
          </a:xfrm>
        </p:grpSpPr>
        <p:sp>
          <p:nvSpPr>
            <p:cNvPr id="27" name="Half Frame 26">
              <a:extLst>
                <a:ext uri="{FF2B5EF4-FFF2-40B4-BE49-F238E27FC236}">
                  <a16:creationId xmlns:a16="http://schemas.microsoft.com/office/drawing/2014/main" id="{C860D9A6-0A3A-B78D-AD2B-A6F82E452906}"/>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28" name="Half Frame 27">
              <a:extLst>
                <a:ext uri="{FF2B5EF4-FFF2-40B4-BE49-F238E27FC236}">
                  <a16:creationId xmlns:a16="http://schemas.microsoft.com/office/drawing/2014/main" id="{EA37CA0E-CE49-161E-65B6-568C3DD80696}"/>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pic>
        <p:nvPicPr>
          <p:cNvPr id="3" name="Picture 2">
            <a:extLst>
              <a:ext uri="{FF2B5EF4-FFF2-40B4-BE49-F238E27FC236}">
                <a16:creationId xmlns:a16="http://schemas.microsoft.com/office/drawing/2014/main" id="{86C32035-98F3-3CA6-5842-502D755EB3E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301716" y="1589687"/>
            <a:ext cx="2251793" cy="3580310"/>
          </a:xfrm>
          <a:prstGeom prst="rect">
            <a:avLst/>
          </a:prstGeom>
        </p:spPr>
      </p:pic>
      <p:pic>
        <p:nvPicPr>
          <p:cNvPr id="6" name="Picture 5">
            <a:extLst>
              <a:ext uri="{FF2B5EF4-FFF2-40B4-BE49-F238E27FC236}">
                <a16:creationId xmlns:a16="http://schemas.microsoft.com/office/drawing/2014/main" id="{EF16A0EE-5EBF-7314-12EC-29A3DEA761D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881387" y="1862889"/>
            <a:ext cx="2670784" cy="1999277"/>
          </a:xfrm>
          <a:prstGeom prst="rect">
            <a:avLst/>
          </a:prstGeom>
        </p:spPr>
      </p:pic>
      <p:pic>
        <p:nvPicPr>
          <p:cNvPr id="8" name="Picture 7">
            <a:extLst>
              <a:ext uri="{FF2B5EF4-FFF2-40B4-BE49-F238E27FC236}">
                <a16:creationId xmlns:a16="http://schemas.microsoft.com/office/drawing/2014/main" id="{E36475A4-3AF5-525A-7A76-FFCD588B239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668002" y="3742949"/>
            <a:ext cx="2403533" cy="1105240"/>
          </a:xfrm>
          <a:prstGeom prst="rect">
            <a:avLst/>
          </a:prstGeom>
        </p:spPr>
      </p:pic>
      <p:pic>
        <p:nvPicPr>
          <p:cNvPr id="10" name="Picture 9" descr="Application, icon&#10;&#10;Description automatically generated">
            <a:extLst>
              <a:ext uri="{FF2B5EF4-FFF2-40B4-BE49-F238E27FC236}">
                <a16:creationId xmlns:a16="http://schemas.microsoft.com/office/drawing/2014/main" id="{8B958164-5A36-D3F5-46C3-D8A1538291CA}"/>
              </a:ext>
            </a:extLst>
          </p:cNvPr>
          <p:cNvPicPr>
            <a:picLocks noChangeAspect="1"/>
          </p:cNvPicPr>
          <p:nvPr/>
        </p:nvPicPr>
        <p:blipFill rotWithShape="1">
          <a:blip r:embed="rId6">
            <a:extLst>
              <a:ext uri="{28A0092B-C50C-407E-A947-70E740481C1C}">
                <a14:useLocalDpi xmlns:a14="http://schemas.microsoft.com/office/drawing/2010/main" val="0"/>
              </a:ext>
            </a:extLst>
          </a:blip>
          <a:srcRect t="-6145" r="-8552"/>
          <a:stretch/>
        </p:blipFill>
        <p:spPr>
          <a:xfrm>
            <a:off x="2695332" y="1625265"/>
            <a:ext cx="918510" cy="941296"/>
          </a:xfrm>
          <a:prstGeom prst="rect">
            <a:avLst/>
          </a:prstGeom>
          <a:effectLst/>
        </p:spPr>
      </p:pic>
      <p:pic>
        <p:nvPicPr>
          <p:cNvPr id="1026" name="Picture 2" descr="An image showing a before and after of Twitter’s “X” logo">
            <a:extLst>
              <a:ext uri="{FF2B5EF4-FFF2-40B4-BE49-F238E27FC236}">
                <a16:creationId xmlns:a16="http://schemas.microsoft.com/office/drawing/2014/main" id="{E00972C1-7BA3-7D8D-F415-4B0DA8F65580}"/>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a:stretch/>
        </p:blipFill>
        <p:spPr bwMode="auto">
          <a:xfrm>
            <a:off x="4533301" y="1665651"/>
            <a:ext cx="724951" cy="759715"/>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8" descr="Application, icon&#10;&#10;Description automatically generated">
            <a:extLst>
              <a:ext uri="{FF2B5EF4-FFF2-40B4-BE49-F238E27FC236}">
                <a16:creationId xmlns:a16="http://schemas.microsoft.com/office/drawing/2014/main" id="{BB470F12-83AA-E07A-334E-872251D94100}"/>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647351" y="1655026"/>
            <a:ext cx="805571" cy="839492"/>
          </a:xfrm>
          <a:prstGeom prst="rect">
            <a:avLst/>
          </a:prstGeom>
        </p:spPr>
      </p:pic>
      <p:sp>
        <p:nvSpPr>
          <p:cNvPr id="16" name="Rectangle 15">
            <a:extLst>
              <a:ext uri="{FF2B5EF4-FFF2-40B4-BE49-F238E27FC236}">
                <a16:creationId xmlns:a16="http://schemas.microsoft.com/office/drawing/2014/main" id="{D8425469-98C9-A6D5-C557-4940E51DD209}"/>
              </a:ext>
            </a:extLst>
          </p:cNvPr>
          <p:cNvSpPr/>
          <p:nvPr/>
        </p:nvSpPr>
        <p:spPr>
          <a:xfrm>
            <a:off x="2575041" y="4148012"/>
            <a:ext cx="3862779" cy="770227"/>
          </a:xfrm>
          <a:prstGeom prst="rect">
            <a:avLst/>
          </a:prstGeom>
          <a:solidFill>
            <a:schemeClr val="accent1">
              <a:lumMod val="75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saferoutesnj.org</a:t>
            </a:r>
          </a:p>
          <a:p>
            <a:pPr marL="461963"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panose="020F0502020204030204"/>
              </a:rPr>
              <a:t>	njbikeped.org</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Icon&#10;&#10;Description automatically generated">
            <a:extLst>
              <a:ext uri="{FF2B5EF4-FFF2-40B4-BE49-F238E27FC236}">
                <a16:creationId xmlns:a16="http://schemas.microsoft.com/office/drawing/2014/main" id="{B72E657B-A719-E9B2-3210-770D979BD75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267700" y="4017675"/>
            <a:ext cx="952191" cy="952191"/>
          </a:xfrm>
          <a:prstGeom prst="rect">
            <a:avLst/>
          </a:prstGeom>
          <a:effectLst>
            <a:outerShdw blurRad="50800" dist="38100" dir="5400000" algn="t" rotWithShape="0">
              <a:prstClr val="black">
                <a:alpha val="40000"/>
              </a:prstClr>
            </a:outerShdw>
          </a:effectLst>
        </p:spPr>
      </p:pic>
      <p:pic>
        <p:nvPicPr>
          <p:cNvPr id="2" name="Picture 2" descr="Bluesky (@bsky.app) — Bluesky">
            <a:extLst>
              <a:ext uri="{FF2B5EF4-FFF2-40B4-BE49-F238E27FC236}">
                <a16:creationId xmlns:a16="http://schemas.microsoft.com/office/drawing/2014/main" id="{93F414BD-E306-BFDB-B85C-78F5231807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2803" y="1654647"/>
            <a:ext cx="809665" cy="809665"/>
          </a:xfrm>
          <a:prstGeom prst="ellipse">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055840E0-0E69-1F64-FD4A-86B6CDEF46A5}"/>
              </a:ext>
            </a:extLst>
          </p:cNvPr>
          <p:cNvSpPr>
            <a:spLocks noGrp="1"/>
          </p:cNvSpPr>
          <p:nvPr>
            <p:ph idx="1"/>
          </p:nvPr>
        </p:nvSpPr>
        <p:spPr>
          <a:xfrm>
            <a:off x="215026" y="1862890"/>
            <a:ext cx="1854461" cy="3804380"/>
          </a:xfrm>
        </p:spPr>
        <p:txBody>
          <a:bodyPr anchor="ctr">
            <a:normAutofit/>
          </a:bodyPr>
          <a:lstStyle/>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None/>
              <a:defRPr/>
            </a:pPr>
            <a:r>
              <a:rPr lang="en-US" sz="1400" b="1" dirty="0">
                <a:solidFill>
                  <a:srgbClr val="FFC000"/>
                </a:solidFill>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None/>
              <a:defRPr/>
            </a:pPr>
            <a:r>
              <a:rPr lang="en-US" sz="1400" b="1" dirty="0">
                <a:solidFill>
                  <a:srgbClr val="FFC000"/>
                </a:solidFill>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a:t>
            </a:r>
            <a:endParaRPr lang="en-US" sz="1400" kern="1200" dirty="0">
              <a:latin typeface="Aptos" panose="020B0004020202020204" pitchFamily="34" charset="0"/>
              <a:ea typeface="Tahoma" panose="020B0604030504040204" pitchFamily="34" charset="0"/>
              <a:cs typeface="Tahoma" panose="020B0604030504040204" pitchFamily="34" charset="0"/>
            </a:endParaRP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Contact</a:t>
            </a:r>
          </a:p>
        </p:txBody>
      </p:sp>
    </p:spTree>
    <p:extLst>
      <p:ext uri="{BB962C8B-B14F-4D97-AF65-F5344CB8AC3E}">
        <p14:creationId xmlns:p14="http://schemas.microsoft.com/office/powerpoint/2010/main" val="203606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1107;p112">
            <a:extLst>
              <a:ext uri="{FF2B5EF4-FFF2-40B4-BE49-F238E27FC236}">
                <a16:creationId xmlns:a16="http://schemas.microsoft.com/office/drawing/2014/main" id="{32F7815B-7C74-442B-96F3-E74FA0AF7222}"/>
              </a:ext>
            </a:extLst>
          </p:cNvPr>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7518832" y="4492282"/>
            <a:ext cx="1072225" cy="1075594"/>
          </a:xfrm>
          <a:prstGeom prst="rect">
            <a:avLst/>
          </a:prstGeom>
          <a:noFill/>
          <a:ln>
            <a:noFill/>
          </a:ln>
        </p:spPr>
      </p:pic>
      <p:grpSp>
        <p:nvGrpSpPr>
          <p:cNvPr id="13" name="Group 12">
            <a:extLst>
              <a:ext uri="{FF2B5EF4-FFF2-40B4-BE49-F238E27FC236}">
                <a16:creationId xmlns:a16="http://schemas.microsoft.com/office/drawing/2014/main" id="{9E6E00C1-5149-F3B2-E1D0-6F64EC3090E8}"/>
              </a:ext>
            </a:extLst>
          </p:cNvPr>
          <p:cNvGrpSpPr/>
          <p:nvPr/>
        </p:nvGrpSpPr>
        <p:grpSpPr>
          <a:xfrm>
            <a:off x="820737" y="5684492"/>
            <a:ext cx="11371262" cy="952191"/>
            <a:chOff x="820737" y="5684492"/>
            <a:chExt cx="11371262" cy="952191"/>
          </a:xfrm>
        </p:grpSpPr>
        <p:sp>
          <p:nvSpPr>
            <p:cNvPr id="4" name="Rectangle 3">
              <a:extLst>
                <a:ext uri="{FF2B5EF4-FFF2-40B4-BE49-F238E27FC236}">
                  <a16:creationId xmlns:a16="http://schemas.microsoft.com/office/drawing/2014/main" id="{84E5E0EB-0B13-71AA-763F-5DB730147F63}"/>
                </a:ext>
              </a:extLst>
            </p:cNvPr>
            <p:cNvSpPr/>
            <p:nvPr/>
          </p:nvSpPr>
          <p:spPr>
            <a:xfrm>
              <a:off x="1128078" y="5775475"/>
              <a:ext cx="11063921" cy="770227"/>
            </a:xfrm>
            <a:prstGeom prst="rect">
              <a:avLst/>
            </a:prstGeom>
            <a:solidFill>
              <a:schemeClr val="accent1">
                <a:lumMod val="75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saferoutesnj.org/safe-routes-academy</a:t>
              </a:r>
            </a:p>
            <a:p>
              <a:pPr marL="461963" lvl="0">
                <a:defRPr/>
              </a:pPr>
              <a:r>
                <a:rPr lang="en-US" sz="2400" dirty="0">
                  <a:solidFill>
                    <a:prstClr val="white"/>
                  </a:solidFill>
                  <a:latin typeface="Calibri" panose="020F0502020204030204"/>
                </a:rPr>
                <a:t>	</a:t>
              </a:r>
              <a:r>
                <a:rPr lang="en-US" sz="2400" dirty="0">
                  <a:solidFill>
                    <a:prstClr val="white"/>
                  </a:solidFill>
                </a:rPr>
                <a:t>njbikeped.org/about-complete-streets-in-</a:t>
              </a:r>
              <a:r>
                <a:rPr lang="en-US" sz="2400" dirty="0" err="1">
                  <a:solidFill>
                    <a:prstClr val="white"/>
                  </a:solidFill>
                </a:rPr>
                <a:t>nj</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Icon&#10;&#10;Description automatically generated">
              <a:extLst>
                <a:ext uri="{FF2B5EF4-FFF2-40B4-BE49-F238E27FC236}">
                  <a16:creationId xmlns:a16="http://schemas.microsoft.com/office/drawing/2014/main" id="{8A5F40F3-3200-31E7-6739-EF44CC76539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0737" y="5684492"/>
              <a:ext cx="952191" cy="952191"/>
            </a:xfrm>
            <a:prstGeom prst="rect">
              <a:avLst/>
            </a:prstGeom>
            <a:effectLst>
              <a:outerShdw blurRad="50800" dist="38100" dir="5400000" algn="t" rotWithShape="0">
                <a:prstClr val="black">
                  <a:alpha val="40000"/>
                </a:prstClr>
              </a:outerShdw>
            </a:effectLst>
          </p:spPr>
        </p:pic>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6218" y="4762006"/>
            <a:ext cx="2877034" cy="66331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737" y="904160"/>
            <a:ext cx="6065804" cy="3734601"/>
          </a:xfrm>
          <a:prstGeom prst="rect">
            <a:avLst/>
          </a:prstGeom>
        </p:spPr>
      </p:pic>
      <p:grpSp>
        <p:nvGrpSpPr>
          <p:cNvPr id="9" name="Group 8"/>
          <p:cNvGrpSpPr/>
          <p:nvPr/>
        </p:nvGrpSpPr>
        <p:grpSpPr>
          <a:xfrm>
            <a:off x="7061382" y="554008"/>
            <a:ext cx="4016491" cy="3730675"/>
            <a:chOff x="7086783" y="757681"/>
            <a:chExt cx="3333074" cy="3095890"/>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6783" y="757681"/>
              <a:ext cx="3333074" cy="3095890"/>
            </a:xfrm>
            <a:prstGeom prst="rect">
              <a:avLst/>
            </a:prstGeom>
          </p:spPr>
        </p:pic>
        <p:sp>
          <p:nvSpPr>
            <p:cNvPr id="7" name="Rounded Rectangle 6"/>
            <p:cNvSpPr/>
            <p:nvPr/>
          </p:nvSpPr>
          <p:spPr>
            <a:xfrm>
              <a:off x="8054944" y="2788920"/>
              <a:ext cx="1866296" cy="21945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0F28AF5D-35A4-0668-7D32-89EBBE3E47B7}"/>
              </a:ext>
            </a:extLst>
          </p:cNvPr>
          <p:cNvSpPr/>
          <p:nvPr/>
        </p:nvSpPr>
        <p:spPr>
          <a:xfrm>
            <a:off x="7916449" y="1891430"/>
            <a:ext cx="674608" cy="2644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0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FF11C9D-F858-A7FA-261E-547BA51B9E9C}"/>
              </a:ext>
            </a:extLst>
          </p:cNvPr>
          <p:cNvSpPr/>
          <p:nvPr/>
        </p:nvSpPr>
        <p:spPr>
          <a:xfrm>
            <a:off x="0" y="5886642"/>
            <a:ext cx="11811000"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186CCDF-2872-72D5-CBE7-8D7B96F518B9}"/>
              </a:ext>
            </a:extLst>
          </p:cNvPr>
          <p:cNvSpPr/>
          <p:nvPr/>
        </p:nvSpPr>
        <p:spPr>
          <a:xfrm>
            <a:off x="763675" y="123178"/>
            <a:ext cx="10597635" cy="6046509"/>
          </a:xfrm>
          <a:prstGeom prst="rect">
            <a:avLst/>
          </a:prstGeom>
          <a:solidFill>
            <a:schemeClr val="bg1"/>
          </a:solidFill>
          <a:ln>
            <a:noFill/>
          </a:ln>
          <a:effectLst>
            <a:outerShdw blurRad="50800" dist="25400" dir="1080000" algn="t"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14">
            <a:extLst>
              <a:ext uri="{FF2B5EF4-FFF2-40B4-BE49-F238E27FC236}">
                <a16:creationId xmlns:a16="http://schemas.microsoft.com/office/drawing/2014/main" id="{E844A1A0-3445-06D5-7ABE-CBCBD1FF97CB}"/>
              </a:ext>
            </a:extLst>
          </p:cNvPr>
          <p:cNvSpPr txBox="1">
            <a:spLocks/>
          </p:cNvSpPr>
          <p:nvPr/>
        </p:nvSpPr>
        <p:spPr>
          <a:xfrm>
            <a:off x="2856014" y="1445078"/>
            <a:ext cx="6619101" cy="502792"/>
          </a:xfrm>
          <a:prstGeom prst="rect">
            <a:avLst/>
          </a:prstGeom>
        </p:spPr>
        <p:txBody>
          <a:bodyPr vert="horz" lIns="91440" tIns="45720" rIns="91440" bIns="45720" rtlCol="0" anchor="t" anchorCtr="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algn="ctr">
              <a:lnSpc>
                <a:spcPct val="100000"/>
              </a:lnSpc>
              <a:spcBef>
                <a:spcPts val="0"/>
              </a:spcBef>
              <a:spcAft>
                <a:spcPts val="600"/>
              </a:spcAft>
              <a:buNone/>
              <a:defRPr/>
            </a:pPr>
            <a:r>
              <a:rPr kumimoji="0" lang="en-US" sz="2900" b="1" i="0" u="none" strike="noStrike" kern="1200" cap="none" spc="0" normalizeH="0" baseline="0" noProof="0" dirty="0">
                <a:ln>
                  <a:noFill/>
                </a:ln>
                <a:solidFill>
                  <a:prstClr val="black"/>
                </a:solidFill>
                <a:effectLst/>
                <a:uLnTx/>
                <a:uFillTx/>
                <a:latin typeface="Corbel" panose="020B0503020204020204" pitchFamily="34" charset="0"/>
              </a:rPr>
              <a:t>The Three Pillars of New Jersey Safe Routes to School Program</a:t>
            </a:r>
          </a:p>
          <a:p>
            <a:pPr marL="57150" indent="0" algn="ctr">
              <a:lnSpc>
                <a:spcPct val="100000"/>
              </a:lnSpc>
              <a:spcBef>
                <a:spcPts val="0"/>
              </a:spcBef>
              <a:spcAft>
                <a:spcPts val="600"/>
              </a:spcAft>
              <a:buNone/>
              <a:defRPr/>
            </a:pPr>
            <a:endPar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5715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8CFEE4F7-233F-2AA1-A74D-0DDC0404AFB1}"/>
              </a:ext>
            </a:extLst>
          </p:cNvPr>
          <p:cNvSpPr/>
          <p:nvPr/>
        </p:nvSpPr>
        <p:spPr>
          <a:xfrm>
            <a:off x="3556231" y="2147820"/>
            <a:ext cx="4900017" cy="846719"/>
          </a:xfrm>
          <a:prstGeom prst="roundRect">
            <a:avLst/>
          </a:prstGeom>
          <a:solidFill>
            <a:srgbClr val="3E5B9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278BCB9-1B3F-B39C-A583-F39461316F56}"/>
              </a:ext>
            </a:extLst>
          </p:cNvPr>
          <p:cNvSpPr txBox="1"/>
          <p:nvPr/>
        </p:nvSpPr>
        <p:spPr>
          <a:xfrm>
            <a:off x="5230798" y="2329388"/>
            <a:ext cx="2218407" cy="523220"/>
          </a:xfrm>
          <a:prstGeom prst="rect">
            <a:avLst/>
          </a:prstGeom>
          <a:noFill/>
        </p:spPr>
        <p:txBody>
          <a:bodyPr wrap="square" rtlCol="0">
            <a:spAutoFit/>
          </a:bodyPr>
          <a:lstStyle/>
          <a:p>
            <a:pPr algn="ctr"/>
            <a:r>
              <a:rPr lang="en-US" sz="1400" dirty="0">
                <a:solidFill>
                  <a:schemeClr val="bg1"/>
                </a:solidFill>
                <a:latin typeface="+mj-lt"/>
              </a:rPr>
              <a:t>NJ Department of Transportation</a:t>
            </a:r>
          </a:p>
        </p:txBody>
      </p:sp>
      <p:sp>
        <p:nvSpPr>
          <p:cNvPr id="24" name="Rectangle: Rounded Corners 23">
            <a:extLst>
              <a:ext uri="{FF2B5EF4-FFF2-40B4-BE49-F238E27FC236}">
                <a16:creationId xmlns:a16="http://schemas.microsoft.com/office/drawing/2014/main" id="{67223249-5085-46A6-EFC6-338EA5F1AE92}"/>
              </a:ext>
            </a:extLst>
          </p:cNvPr>
          <p:cNvSpPr/>
          <p:nvPr/>
        </p:nvSpPr>
        <p:spPr>
          <a:xfrm>
            <a:off x="3568423" y="4139376"/>
            <a:ext cx="1595980" cy="846719"/>
          </a:xfrm>
          <a:prstGeom prst="roundRect">
            <a:avLst/>
          </a:prstGeom>
          <a:solidFill>
            <a:srgbClr val="3E5B9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Arrow: Up-Down 15">
            <a:extLst>
              <a:ext uri="{FF2B5EF4-FFF2-40B4-BE49-F238E27FC236}">
                <a16:creationId xmlns:a16="http://schemas.microsoft.com/office/drawing/2014/main" id="{045331E2-C1CE-6E40-14D1-9007FFE9AAB6}"/>
              </a:ext>
            </a:extLst>
          </p:cNvPr>
          <p:cNvSpPr/>
          <p:nvPr/>
        </p:nvSpPr>
        <p:spPr>
          <a:xfrm rot="1992808">
            <a:off x="4585198" y="3162149"/>
            <a:ext cx="322028" cy="877710"/>
          </a:xfrm>
          <a:prstGeom prst="upDown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Down 16">
            <a:extLst>
              <a:ext uri="{FF2B5EF4-FFF2-40B4-BE49-F238E27FC236}">
                <a16:creationId xmlns:a16="http://schemas.microsoft.com/office/drawing/2014/main" id="{D5E1A0E4-22F0-DA56-38FE-4A3D9D255B6C}"/>
              </a:ext>
            </a:extLst>
          </p:cNvPr>
          <p:cNvSpPr/>
          <p:nvPr/>
        </p:nvSpPr>
        <p:spPr>
          <a:xfrm rot="19533517">
            <a:off x="7142647" y="3192734"/>
            <a:ext cx="301556" cy="877713"/>
          </a:xfrm>
          <a:prstGeom prst="upDown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Up-Down 17">
            <a:extLst>
              <a:ext uri="{FF2B5EF4-FFF2-40B4-BE49-F238E27FC236}">
                <a16:creationId xmlns:a16="http://schemas.microsoft.com/office/drawing/2014/main" id="{1A0912A7-E43B-B74C-8D57-ED9BFE7819D4}"/>
              </a:ext>
            </a:extLst>
          </p:cNvPr>
          <p:cNvSpPr/>
          <p:nvPr/>
        </p:nvSpPr>
        <p:spPr>
          <a:xfrm rot="16200000">
            <a:off x="5846598" y="3923390"/>
            <a:ext cx="386045" cy="1271573"/>
          </a:xfrm>
          <a:prstGeom prst="upDown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B42F5D7-8146-CCED-9F8D-1C5E6BE42E51}"/>
              </a:ext>
            </a:extLst>
          </p:cNvPr>
          <p:cNvSpPr txBox="1"/>
          <p:nvPr/>
        </p:nvSpPr>
        <p:spPr>
          <a:xfrm>
            <a:off x="3556231" y="4208159"/>
            <a:ext cx="1581499" cy="707886"/>
          </a:xfrm>
          <a:prstGeom prst="rect">
            <a:avLst/>
          </a:prstGeom>
          <a:noFill/>
        </p:spPr>
        <p:txBody>
          <a:bodyPr wrap="square" rtlCol="0">
            <a:spAutoFit/>
          </a:bodyPr>
          <a:lstStyle/>
          <a:p>
            <a:pPr algn="ctr"/>
            <a:r>
              <a:rPr lang="en-US" sz="1400" dirty="0">
                <a:solidFill>
                  <a:schemeClr val="bg1"/>
                </a:solidFill>
                <a:latin typeface="+mj-lt"/>
              </a:rPr>
              <a:t>NJ Safe Routes </a:t>
            </a:r>
          </a:p>
          <a:p>
            <a:pPr algn="ctr"/>
            <a:r>
              <a:rPr lang="en-US" sz="1400" dirty="0">
                <a:solidFill>
                  <a:schemeClr val="bg1"/>
                </a:solidFill>
                <a:latin typeface="+mj-lt"/>
              </a:rPr>
              <a:t>Resource Center</a:t>
            </a:r>
          </a:p>
          <a:p>
            <a:pPr algn="ctr"/>
            <a:r>
              <a:rPr lang="en-US" sz="1200" dirty="0">
                <a:solidFill>
                  <a:schemeClr val="bg1"/>
                </a:solidFill>
                <a:latin typeface="+mj-lt"/>
              </a:rPr>
              <a:t>Rutgers University</a:t>
            </a:r>
          </a:p>
        </p:txBody>
      </p:sp>
      <p:sp>
        <p:nvSpPr>
          <p:cNvPr id="26" name="Rectangle: Rounded Corners 25">
            <a:extLst>
              <a:ext uri="{FF2B5EF4-FFF2-40B4-BE49-F238E27FC236}">
                <a16:creationId xmlns:a16="http://schemas.microsoft.com/office/drawing/2014/main" id="{A48DBB7C-36E7-A0D6-F629-F68F63B81FD8}"/>
              </a:ext>
            </a:extLst>
          </p:cNvPr>
          <p:cNvSpPr/>
          <p:nvPr/>
        </p:nvSpPr>
        <p:spPr>
          <a:xfrm>
            <a:off x="6805928" y="4148287"/>
            <a:ext cx="1563110" cy="846719"/>
          </a:xfrm>
          <a:prstGeom prst="roundRect">
            <a:avLst/>
          </a:prstGeom>
          <a:solidFill>
            <a:srgbClr val="3E5B9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F246413-3BA1-443D-20F7-C2E64C022FFF}"/>
              </a:ext>
            </a:extLst>
          </p:cNvPr>
          <p:cNvSpPr txBox="1"/>
          <p:nvPr/>
        </p:nvSpPr>
        <p:spPr>
          <a:xfrm>
            <a:off x="6786225" y="4211425"/>
            <a:ext cx="1540208" cy="738664"/>
          </a:xfrm>
          <a:prstGeom prst="rect">
            <a:avLst/>
          </a:prstGeom>
          <a:noFill/>
        </p:spPr>
        <p:txBody>
          <a:bodyPr wrap="square" rtlCol="0">
            <a:spAutoFit/>
          </a:bodyPr>
          <a:lstStyle/>
          <a:p>
            <a:pPr algn="ctr"/>
            <a:r>
              <a:rPr lang="en-US" sz="1400" dirty="0">
                <a:solidFill>
                  <a:schemeClr val="bg1"/>
                </a:solidFill>
                <a:latin typeface="+mj-lt"/>
              </a:rPr>
              <a:t>8 Transportation Management Associations in NJ</a:t>
            </a:r>
          </a:p>
        </p:txBody>
      </p:sp>
      <p:pic>
        <p:nvPicPr>
          <p:cNvPr id="31" name="Picture 30" descr="A red and blue logo with a arrow&#10;&#10;Description automatically generated">
            <a:extLst>
              <a:ext uri="{FF2B5EF4-FFF2-40B4-BE49-F238E27FC236}">
                <a16:creationId xmlns:a16="http://schemas.microsoft.com/office/drawing/2014/main" id="{16042E3F-2AAE-5D0F-1201-0DCD679786E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508" b="96206" l="2841" r="98182">
                        <a14:foregroundMark x1="39773" y1="37821" x2="39773" y2="37821"/>
                        <a14:foregroundMark x1="35568" y1="46634" x2="35568" y2="46634"/>
                        <a14:foregroundMark x1="35568" y1="46634" x2="35568" y2="46634"/>
                        <a14:foregroundMark x1="27386" y1="61934" x2="27386" y2="61934"/>
                        <a14:foregroundMark x1="27386" y1="62301" x2="27386" y2="62301"/>
                        <a14:foregroundMark x1="27045" y1="61934" x2="27045" y2="61934"/>
                        <a14:foregroundMark x1="26364" y1="56181" x2="24205" y2="47736"/>
                        <a14:foregroundMark x1="23864" y1="45532" x2="23864" y2="44308"/>
                        <a14:foregroundMark x1="26705" y1="40147" x2="33068" y2="38188"/>
                        <a14:foregroundMark x1="32386" y1="39780" x2="32386" y2="40881"/>
                        <a14:foregroundMark x1="33750" y1="46267" x2="33750" y2="46267"/>
                        <a14:foregroundMark x1="33750" y1="50428" x2="33750" y2="50428"/>
                        <a14:foregroundMark x1="35909" y1="54712" x2="36932" y2="55447"/>
                        <a14:foregroundMark x1="57273" y1="55447" x2="57273" y2="55447"/>
                        <a14:foregroundMark x1="57955" y1="55447" x2="57955" y2="55447"/>
                        <a14:foregroundMark x1="58636" y1="54712" x2="58636" y2="54712"/>
                        <a14:foregroundMark x1="61477" y1="49327" x2="66136" y2="47736"/>
                        <a14:foregroundMark x1="80682" y1="45043" x2="86364" y2="46634"/>
                        <a14:foregroundMark x1="90568" y1="45900" x2="92045" y2="45900"/>
                        <a14:foregroundMark x1="93068" y1="45900" x2="93068" y2="45900"/>
                        <a14:foregroundMark x1="92727" y1="50796" x2="92727" y2="50796"/>
                        <a14:foregroundMark x1="92727" y1="52020" x2="94545" y2="52387"/>
                        <a14:foregroundMark x1="95568" y1="50061" x2="94886" y2="46634"/>
                        <a14:foregroundMark x1="93750" y1="44308" x2="93750" y2="44308"/>
                        <a14:foregroundMark x1="93409" y1="42840" x2="93409" y2="42840"/>
                        <a14:foregroundMark x1="92386" y1="40514" x2="91364" y2="37454"/>
                        <a14:foregroundMark x1="90227" y1="35863" x2="90227" y2="35863"/>
                        <a14:foregroundMark x1="89545" y1="34027" x2="89205" y2="32069"/>
                        <a14:foregroundMark x1="88864" y1="30967" x2="86023" y2="26683"/>
                        <a14:foregroundMark x1="85227" y1="25949" x2="85227" y2="24480"/>
                        <a14:foregroundMark x1="83864" y1="22889" x2="81705" y2="21420"/>
                        <a14:foregroundMark x1="81364" y1="21053" x2="80000" y2="19461"/>
                        <a14:foregroundMark x1="77159" y1="17136" x2="74659" y2="15300"/>
                        <a14:foregroundMark x1="73182" y1="14443" x2="73182" y2="14443"/>
                        <a14:foregroundMark x1="69318" y1="13709" x2="67841" y2="13709"/>
                        <a14:foregroundMark x1="63977" y1="12974" x2="61818" y2="12240"/>
                        <a14:foregroundMark x1="59318" y1="11016" x2="57955" y2="10282"/>
                        <a14:foregroundMark x1="56136" y1="9547" x2="53636" y2="8323"/>
                        <a14:foregroundMark x1="49773" y1="8323" x2="47955" y2="8323"/>
                        <a14:foregroundMark x1="45909" y1="8813" x2="45909" y2="8813"/>
                        <a14:foregroundMark x1="45455" y1="9180" x2="44432" y2="9180"/>
                        <a14:foregroundMark x1="41250" y1="10282" x2="34886" y2="13341"/>
                        <a14:foregroundMark x1="32386" y1="12974" x2="32386" y2="12974"/>
                        <a14:foregroundMark x1="29205" y1="13709" x2="28068" y2="15667"/>
                        <a14:foregroundMark x1="24545" y1="18727" x2="21023" y2="21053"/>
                        <a14:foregroundMark x1="15000" y1="24847" x2="12500" y2="26316"/>
                        <a14:foregroundMark x1="10341" y1="27907" x2="6364" y2="52876"/>
                        <a14:foregroundMark x1="6364" y1="52876" x2="17500" y2="77723"/>
                        <a14:foregroundMark x1="17500" y1="77723" x2="42045" y2="90698"/>
                        <a14:foregroundMark x1="42045" y1="90698" x2="62500" y2="94737"/>
                        <a14:foregroundMark x1="62500" y1="94737" x2="81364" y2="79315"/>
                        <a14:foregroundMark x1="81364" y1="79315" x2="94886" y2="54100"/>
                        <a14:foregroundMark x1="94886" y1="54100" x2="85455" y2="19461"/>
                        <a14:foregroundMark x1="85455" y1="19461" x2="65000" y2="9547"/>
                        <a14:foregroundMark x1="65000" y1="9547" x2="42159" y2="8568"/>
                        <a14:foregroundMark x1="42159" y1="8568" x2="18295" y2="21420"/>
                        <a14:foregroundMark x1="18295" y1="21420" x2="10341" y2="30233"/>
                        <a14:foregroundMark x1="7500" y1="35129" x2="6136" y2="57283"/>
                        <a14:foregroundMark x1="6136" y1="57283" x2="13977" y2="83231"/>
                        <a14:foregroundMark x1="13977" y1="83231" x2="38864" y2="94002"/>
                        <a14:foregroundMark x1="38864" y1="94002" x2="58523" y2="94859"/>
                        <a14:foregroundMark x1="58523" y1="94859" x2="59318" y2="94002"/>
                        <a14:foregroundMark x1="37386" y1="96328" x2="55682" y2="94859"/>
                        <a14:foregroundMark x1="55682" y1="94859" x2="50455" y2="96328"/>
                        <a14:foregroundMark x1="46932" y1="89841" x2="68750" y2="89841"/>
                        <a14:foregroundMark x1="68750" y1="89841" x2="85682" y2="73072"/>
                        <a14:foregroundMark x1="68636" y1="90942" x2="85795" y2="80661"/>
                        <a14:foregroundMark x1="85795" y1="80661" x2="87727" y2="76499"/>
                        <a14:foregroundMark x1="59318" y1="87882" x2="78636" y2="77111"/>
                        <a14:foregroundMark x1="78636" y1="77111" x2="83182" y2="70747"/>
                        <a14:foregroundMark x1="5682" y1="64259" x2="7955" y2="43084"/>
                        <a14:foregroundMark x1="7955" y1="43084" x2="7841" y2="42840"/>
                        <a14:foregroundMark x1="3636" y1="58140" x2="6136" y2="37821"/>
                        <a14:foregroundMark x1="6136" y1="37821" x2="6136" y2="37821"/>
                        <a14:foregroundMark x1="29205" y1="5753" x2="47500" y2="1591"/>
                        <a14:foregroundMark x1="47500" y1="1591" x2="66705" y2="5630"/>
                        <a14:foregroundMark x1="66705" y1="5630" x2="67500" y2="6120"/>
                        <a14:foregroundMark x1="80682" y1="44676" x2="98295" y2="49939"/>
                        <a14:foregroundMark x1="98295" y1="49939" x2="95568" y2="59976"/>
                        <a14:foregroundMark x1="28409" y1="40147" x2="27386" y2="60710"/>
                        <a14:foregroundMark x1="27386" y1="60710" x2="30227" y2="38923"/>
                        <a14:foregroundMark x1="30227" y1="38923" x2="28409" y2="53488"/>
                        <a14:foregroundMark x1="40568" y1="51652" x2="38068" y2="53488"/>
                        <a14:foregroundMark x1="39432" y1="59976" x2="31591" y2="35006"/>
                        <a14:foregroundMark x1="31591" y1="35006" x2="24886" y2="56548"/>
                        <a14:foregroundMark x1="24886" y1="56548" x2="30909" y2="76132"/>
                        <a14:foregroundMark x1="30909" y1="76132" x2="59432" y2="80171"/>
                        <a14:foregroundMark x1="59432" y1="80171" x2="77727" y2="68911"/>
                        <a14:foregroundMark x1="77727" y1="68911" x2="48295" y2="79927"/>
                        <a14:foregroundMark x1="76364" y1="26316" x2="51364" y2="18360"/>
                        <a14:foregroundMark x1="51364" y1="18360" x2="41932" y2="19094"/>
                        <a14:foregroundMark x1="32386" y1="12240" x2="37727" y2="8813"/>
                        <a14:foregroundMark x1="55455" y1="7589" x2="57273" y2="6854"/>
                        <a14:foregroundMark x1="2841" y1="54223" x2="6477" y2="41983"/>
                        <a14:foregroundMark x1="21023" y1="81028" x2="22386" y2="82987"/>
                        <a14:foregroundMark x1="59318" y1="91432" x2="65000" y2="90942"/>
                        <a14:foregroundMark x1="20682" y1="17503" x2="29886" y2="11383"/>
                        <a14:foregroundMark x1="24659" y1="29253" x2="13977" y2="54100"/>
                        <a14:foregroundMark x1="13977" y1="54100" x2="26818" y2="78825"/>
                        <a14:foregroundMark x1="26818" y1="78825" x2="57500" y2="82252"/>
                        <a14:foregroundMark x1="57500" y1="82252" x2="79205" y2="72827"/>
                        <a14:foregroundMark x1="79205" y1="72827" x2="55227" y2="72215"/>
                        <a14:foregroundMark x1="55227" y1="72215" x2="33523" y2="79315"/>
                        <a14:foregroundMark x1="33523" y1="79315" x2="50000" y2="54100"/>
                        <a14:foregroundMark x1="50000" y1="54100" x2="40682" y2="25581"/>
                        <a14:foregroundMark x1="40682" y1="25581" x2="18295" y2="29621"/>
                        <a14:foregroundMark x1="18295" y1="29621" x2="14432" y2="35863"/>
                        <a14:foregroundMark x1="34432" y1="41616" x2="33182" y2="68666"/>
                        <a14:foregroundMark x1="33182" y1="68666" x2="30795" y2="56916"/>
                        <a14:foregroundMark x1="45000" y1="51652" x2="35682" y2="29253"/>
                        <a14:foregroundMark x1="35682" y1="29253" x2="39318" y2="53611"/>
                        <a14:foregroundMark x1="39318" y1="53611" x2="42841" y2="53611"/>
                        <a14:foregroundMark x1="25568" y1="23501" x2="51705" y2="19094"/>
                        <a14:foregroundMark x1="51705" y1="19094" x2="75114" y2="32313"/>
                        <a14:foregroundMark x1="75114" y1="32313" x2="57841" y2="15912"/>
                        <a14:foregroundMark x1="57841" y1="15912" x2="32045" y2="20441"/>
                        <a14:foregroundMark x1="32045" y1="20441" x2="26364" y2="25826"/>
                        <a14:foregroundMark x1="42841" y1="23990" x2="64659" y2="32313"/>
                        <a14:foregroundMark x1="64659" y1="32313" x2="72955" y2="30233"/>
                        <a14:foregroundMark x1="68068" y1="35006" x2="88864" y2="43452"/>
                        <a14:foregroundMark x1="88864" y1="43452" x2="75568" y2="35006"/>
                        <a14:foregroundMark x1="60114" y1="68421" x2="84205" y2="61567"/>
                        <a14:foregroundMark x1="84205" y1="61567" x2="78750" y2="66463"/>
                      </a14:backgroundRemoval>
                    </a14:imgEffect>
                  </a14:imgLayer>
                </a14:imgProps>
              </a:ext>
              <a:ext uri="{28A0092B-C50C-407E-A947-70E740481C1C}">
                <a14:useLocalDpi xmlns:a14="http://schemas.microsoft.com/office/drawing/2010/main" val="0"/>
              </a:ext>
            </a:extLst>
          </a:blip>
          <a:stretch>
            <a:fillRect/>
          </a:stretch>
        </p:blipFill>
        <p:spPr>
          <a:xfrm>
            <a:off x="4728692" y="2173996"/>
            <a:ext cx="852995" cy="791929"/>
          </a:xfrm>
          <a:prstGeom prst="rect">
            <a:avLst/>
          </a:prstGeom>
        </p:spPr>
      </p:pic>
      <p:pic>
        <p:nvPicPr>
          <p:cNvPr id="32" name="Picture 31" descr="A black background with blue and green text&#10;&#10;Description automatically generated">
            <a:extLst>
              <a:ext uri="{FF2B5EF4-FFF2-40B4-BE49-F238E27FC236}">
                <a16:creationId xmlns:a16="http://schemas.microsoft.com/office/drawing/2014/main" id="{89F72AC6-AEE5-E028-7CBF-983D6C49C4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1501" y="584862"/>
            <a:ext cx="6348997" cy="826010"/>
          </a:xfrm>
          <a:prstGeom prst="rect">
            <a:avLst/>
          </a:prstGeom>
        </p:spPr>
      </p:pic>
      <p:grpSp>
        <p:nvGrpSpPr>
          <p:cNvPr id="4" name="Group 3">
            <a:extLst>
              <a:ext uri="{FF2B5EF4-FFF2-40B4-BE49-F238E27FC236}">
                <a16:creationId xmlns:a16="http://schemas.microsoft.com/office/drawing/2014/main" id="{03B0326A-DC45-B088-D7C3-810D62F4D1AB}"/>
              </a:ext>
            </a:extLst>
          </p:cNvPr>
          <p:cNvGrpSpPr/>
          <p:nvPr/>
        </p:nvGrpSpPr>
        <p:grpSpPr>
          <a:xfrm>
            <a:off x="8429649" y="2994539"/>
            <a:ext cx="2777007" cy="2823680"/>
            <a:chOff x="8429649" y="2994539"/>
            <a:chExt cx="2777007" cy="2823680"/>
          </a:xfrm>
        </p:grpSpPr>
        <p:pic>
          <p:nvPicPr>
            <p:cNvPr id="3" name="Picture 2">
              <a:extLst>
                <a:ext uri="{FF2B5EF4-FFF2-40B4-BE49-F238E27FC236}">
                  <a16:creationId xmlns:a16="http://schemas.microsoft.com/office/drawing/2014/main" id="{DE56A8D9-6930-5FC3-9B8A-1AD2CA6849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9649" y="2994539"/>
              <a:ext cx="2777007" cy="2823680"/>
            </a:xfrm>
            <a:prstGeom prst="rect">
              <a:avLst/>
            </a:prstGeom>
          </p:spPr>
        </p:pic>
        <p:sp>
          <p:nvSpPr>
            <p:cNvPr id="5" name="Rectangle 4">
              <a:extLst>
                <a:ext uri="{FF2B5EF4-FFF2-40B4-BE49-F238E27FC236}">
                  <a16:creationId xmlns:a16="http://schemas.microsoft.com/office/drawing/2014/main" id="{2213D538-4F31-A40A-428E-C9EE01C5291C}"/>
                </a:ext>
              </a:extLst>
            </p:cNvPr>
            <p:cNvSpPr/>
            <p:nvPr/>
          </p:nvSpPr>
          <p:spPr>
            <a:xfrm>
              <a:off x="8495183" y="5423668"/>
              <a:ext cx="775315" cy="3785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4264" y="4327644"/>
            <a:ext cx="2116637" cy="488003"/>
          </a:xfrm>
          <a:prstGeom prst="rect">
            <a:avLst/>
          </a:prstGeom>
        </p:spPr>
      </p:pic>
    </p:spTree>
    <p:extLst>
      <p:ext uri="{BB962C8B-B14F-4D97-AF65-F5344CB8AC3E}">
        <p14:creationId xmlns:p14="http://schemas.microsoft.com/office/powerpoint/2010/main" val="3871175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FF11C9D-F858-A7FA-261E-547BA51B9E9C}"/>
              </a:ext>
            </a:extLst>
          </p:cNvPr>
          <p:cNvSpPr/>
          <p:nvPr/>
        </p:nvSpPr>
        <p:spPr>
          <a:xfrm>
            <a:off x="0" y="5886642"/>
            <a:ext cx="11811000"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186CCDF-2872-72D5-CBE7-8D7B96F518B9}"/>
              </a:ext>
            </a:extLst>
          </p:cNvPr>
          <p:cNvSpPr/>
          <p:nvPr/>
        </p:nvSpPr>
        <p:spPr>
          <a:xfrm>
            <a:off x="763675" y="123178"/>
            <a:ext cx="10597635" cy="6046509"/>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14">
            <a:extLst>
              <a:ext uri="{FF2B5EF4-FFF2-40B4-BE49-F238E27FC236}">
                <a16:creationId xmlns:a16="http://schemas.microsoft.com/office/drawing/2014/main" id="{E844A1A0-3445-06D5-7ABE-CBCBD1FF97CB}"/>
              </a:ext>
            </a:extLst>
          </p:cNvPr>
          <p:cNvSpPr txBox="1">
            <a:spLocks/>
          </p:cNvSpPr>
          <p:nvPr/>
        </p:nvSpPr>
        <p:spPr>
          <a:xfrm>
            <a:off x="2856014" y="1445078"/>
            <a:ext cx="6619101" cy="502792"/>
          </a:xfrm>
          <a:prstGeom prst="rect">
            <a:avLst/>
          </a:prstGeom>
        </p:spPr>
        <p:txBody>
          <a:bodyPr vert="horz" lIns="91440" tIns="45720" rIns="91440" bIns="45720" rtlCol="0" anchor="t" anchorCtr="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algn="ctr">
              <a:lnSpc>
                <a:spcPct val="100000"/>
              </a:lnSpc>
              <a:spcBef>
                <a:spcPts val="0"/>
              </a:spcBef>
              <a:spcAft>
                <a:spcPts val="600"/>
              </a:spcAft>
              <a:buNone/>
              <a:defRPr/>
            </a:pPr>
            <a:r>
              <a:rPr kumimoji="0" lang="en-US" sz="2900" b="1" i="0" u="none" strike="noStrike" kern="1200" cap="none" spc="0" normalizeH="0" baseline="0" noProof="0" dirty="0">
                <a:ln>
                  <a:noFill/>
                </a:ln>
                <a:solidFill>
                  <a:prstClr val="black"/>
                </a:solidFill>
                <a:effectLst/>
                <a:uLnTx/>
                <a:uFillTx/>
                <a:latin typeface="Corbel" panose="020B0503020204020204" pitchFamily="34" charset="0"/>
              </a:rPr>
              <a:t>The Three Pillars of New Jersey Safe Routes to School Program</a:t>
            </a:r>
          </a:p>
          <a:p>
            <a:pPr marL="57150" indent="0" algn="ctr">
              <a:lnSpc>
                <a:spcPct val="100000"/>
              </a:lnSpc>
              <a:spcBef>
                <a:spcPts val="0"/>
              </a:spcBef>
              <a:spcAft>
                <a:spcPts val="600"/>
              </a:spcAft>
              <a:buNone/>
              <a:defRPr/>
            </a:pPr>
            <a:endPar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5715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8CFEE4F7-233F-2AA1-A74D-0DDC0404AFB1}"/>
              </a:ext>
            </a:extLst>
          </p:cNvPr>
          <p:cNvSpPr/>
          <p:nvPr/>
        </p:nvSpPr>
        <p:spPr>
          <a:xfrm>
            <a:off x="2921501" y="2147820"/>
            <a:ext cx="6348997" cy="2762311"/>
          </a:xfrm>
          <a:prstGeom prst="roundRect">
            <a:avLst/>
          </a:prstGeom>
          <a:solidFill>
            <a:srgbClr val="3E5B9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278BCB9-1B3F-B39C-A583-F39461316F56}"/>
              </a:ext>
            </a:extLst>
          </p:cNvPr>
          <p:cNvSpPr txBox="1"/>
          <p:nvPr/>
        </p:nvSpPr>
        <p:spPr>
          <a:xfrm>
            <a:off x="4894815" y="2928810"/>
            <a:ext cx="3576464" cy="1200329"/>
          </a:xfrm>
          <a:prstGeom prst="rect">
            <a:avLst/>
          </a:prstGeom>
          <a:noFill/>
        </p:spPr>
        <p:txBody>
          <a:bodyPr wrap="square" rtlCol="0">
            <a:spAutoFit/>
          </a:bodyPr>
          <a:lstStyle/>
          <a:p>
            <a:pPr algn="ctr"/>
            <a:r>
              <a:rPr lang="en-US" sz="3600" dirty="0">
                <a:solidFill>
                  <a:schemeClr val="bg1"/>
                </a:solidFill>
                <a:latin typeface="+mj-lt"/>
              </a:rPr>
              <a:t>NJ Department of Transportation</a:t>
            </a:r>
          </a:p>
        </p:txBody>
      </p:sp>
      <p:pic>
        <p:nvPicPr>
          <p:cNvPr id="31" name="Picture 30" descr="A red and blue logo with a arrow&#10;&#10;Description automatically generated">
            <a:extLst>
              <a:ext uri="{FF2B5EF4-FFF2-40B4-BE49-F238E27FC236}">
                <a16:creationId xmlns:a16="http://schemas.microsoft.com/office/drawing/2014/main" id="{16042E3F-2AAE-5D0F-1201-0DCD679786E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508" b="96206" l="2841" r="98182">
                        <a14:foregroundMark x1="39773" y1="37821" x2="39773" y2="37821"/>
                        <a14:foregroundMark x1="35568" y1="46634" x2="35568" y2="46634"/>
                        <a14:foregroundMark x1="35568" y1="46634" x2="35568" y2="46634"/>
                        <a14:foregroundMark x1="27386" y1="61934" x2="27386" y2="61934"/>
                        <a14:foregroundMark x1="27386" y1="62301" x2="27386" y2="62301"/>
                        <a14:foregroundMark x1="27045" y1="61934" x2="27045" y2="61934"/>
                        <a14:foregroundMark x1="26364" y1="56181" x2="24205" y2="47736"/>
                        <a14:foregroundMark x1="23864" y1="45532" x2="23864" y2="44308"/>
                        <a14:foregroundMark x1="26705" y1="40147" x2="33068" y2="38188"/>
                        <a14:foregroundMark x1="32386" y1="39780" x2="32386" y2="40881"/>
                        <a14:foregroundMark x1="33750" y1="46267" x2="33750" y2="46267"/>
                        <a14:foregroundMark x1="33750" y1="50428" x2="33750" y2="50428"/>
                        <a14:foregroundMark x1="35909" y1="54712" x2="36932" y2="55447"/>
                        <a14:foregroundMark x1="57273" y1="55447" x2="57273" y2="55447"/>
                        <a14:foregroundMark x1="57955" y1="55447" x2="57955" y2="55447"/>
                        <a14:foregroundMark x1="58636" y1="54712" x2="58636" y2="54712"/>
                        <a14:foregroundMark x1="61477" y1="49327" x2="66136" y2="47736"/>
                        <a14:foregroundMark x1="80682" y1="45043" x2="86364" y2="46634"/>
                        <a14:foregroundMark x1="90568" y1="45900" x2="92045" y2="45900"/>
                        <a14:foregroundMark x1="93068" y1="45900" x2="93068" y2="45900"/>
                        <a14:foregroundMark x1="92727" y1="50796" x2="92727" y2="50796"/>
                        <a14:foregroundMark x1="92727" y1="52020" x2="94545" y2="52387"/>
                        <a14:foregroundMark x1="95568" y1="50061" x2="94886" y2="46634"/>
                        <a14:foregroundMark x1="93750" y1="44308" x2="93750" y2="44308"/>
                        <a14:foregroundMark x1="93409" y1="42840" x2="93409" y2="42840"/>
                        <a14:foregroundMark x1="92386" y1="40514" x2="91364" y2="37454"/>
                        <a14:foregroundMark x1="90227" y1="35863" x2="90227" y2="35863"/>
                        <a14:foregroundMark x1="89545" y1="34027" x2="89205" y2="32069"/>
                        <a14:foregroundMark x1="88864" y1="30967" x2="86023" y2="26683"/>
                        <a14:foregroundMark x1="85227" y1="25949" x2="85227" y2="24480"/>
                        <a14:foregroundMark x1="83864" y1="22889" x2="81705" y2="21420"/>
                        <a14:foregroundMark x1="81364" y1="21053" x2="80000" y2="19461"/>
                        <a14:foregroundMark x1="77159" y1="17136" x2="74659" y2="15300"/>
                        <a14:foregroundMark x1="73182" y1="14443" x2="73182" y2="14443"/>
                        <a14:foregroundMark x1="69318" y1="13709" x2="67841" y2="13709"/>
                        <a14:foregroundMark x1="63977" y1="12974" x2="61818" y2="12240"/>
                        <a14:foregroundMark x1="59318" y1="11016" x2="57955" y2="10282"/>
                        <a14:foregroundMark x1="56136" y1="9547" x2="53636" y2="8323"/>
                        <a14:foregroundMark x1="49773" y1="8323" x2="47955" y2="8323"/>
                        <a14:foregroundMark x1="45909" y1="8813" x2="45909" y2="8813"/>
                        <a14:foregroundMark x1="45455" y1="9180" x2="44432" y2="9180"/>
                        <a14:foregroundMark x1="41250" y1="10282" x2="34886" y2="13341"/>
                        <a14:foregroundMark x1="32386" y1="12974" x2="32386" y2="12974"/>
                        <a14:foregroundMark x1="29205" y1="13709" x2="28068" y2="15667"/>
                        <a14:foregroundMark x1="24545" y1="18727" x2="21023" y2="21053"/>
                        <a14:foregroundMark x1="15000" y1="24847" x2="12500" y2="26316"/>
                        <a14:foregroundMark x1="10341" y1="27907" x2="6364" y2="52876"/>
                        <a14:foregroundMark x1="6364" y1="52876" x2="17500" y2="77723"/>
                        <a14:foregroundMark x1="17500" y1="77723" x2="42045" y2="90698"/>
                        <a14:foregroundMark x1="42045" y1="90698" x2="62500" y2="94737"/>
                        <a14:foregroundMark x1="62500" y1="94737" x2="81364" y2="79315"/>
                        <a14:foregroundMark x1="81364" y1="79315" x2="94886" y2="54100"/>
                        <a14:foregroundMark x1="94886" y1="54100" x2="85455" y2="19461"/>
                        <a14:foregroundMark x1="85455" y1="19461" x2="65000" y2="9547"/>
                        <a14:foregroundMark x1="65000" y1="9547" x2="42159" y2="8568"/>
                        <a14:foregroundMark x1="42159" y1="8568" x2="18295" y2="21420"/>
                        <a14:foregroundMark x1="18295" y1="21420" x2="10341" y2="30233"/>
                        <a14:foregroundMark x1="7500" y1="35129" x2="6136" y2="57283"/>
                        <a14:foregroundMark x1="6136" y1="57283" x2="13977" y2="83231"/>
                        <a14:foregroundMark x1="13977" y1="83231" x2="38864" y2="94002"/>
                        <a14:foregroundMark x1="38864" y1="94002" x2="58523" y2="94859"/>
                        <a14:foregroundMark x1="58523" y1="94859" x2="59318" y2="94002"/>
                        <a14:foregroundMark x1="37386" y1="96328" x2="55682" y2="94859"/>
                        <a14:foregroundMark x1="55682" y1="94859" x2="50455" y2="96328"/>
                        <a14:foregroundMark x1="46932" y1="89841" x2="68750" y2="89841"/>
                        <a14:foregroundMark x1="68750" y1="89841" x2="85682" y2="73072"/>
                        <a14:foregroundMark x1="68636" y1="90942" x2="85795" y2="80661"/>
                        <a14:foregroundMark x1="85795" y1="80661" x2="87727" y2="76499"/>
                        <a14:foregroundMark x1="59318" y1="87882" x2="78636" y2="77111"/>
                        <a14:foregroundMark x1="78636" y1="77111" x2="83182" y2="70747"/>
                        <a14:foregroundMark x1="5682" y1="64259" x2="7955" y2="43084"/>
                        <a14:foregroundMark x1="7955" y1="43084" x2="7841" y2="42840"/>
                        <a14:foregroundMark x1="3636" y1="58140" x2="6136" y2="37821"/>
                        <a14:foregroundMark x1="6136" y1="37821" x2="6136" y2="37821"/>
                        <a14:foregroundMark x1="29205" y1="5753" x2="47500" y2="1591"/>
                        <a14:foregroundMark x1="47500" y1="1591" x2="66705" y2="5630"/>
                        <a14:foregroundMark x1="66705" y1="5630" x2="67500" y2="6120"/>
                        <a14:foregroundMark x1="80682" y1="44676" x2="98295" y2="49939"/>
                        <a14:foregroundMark x1="98295" y1="49939" x2="95568" y2="59976"/>
                        <a14:foregroundMark x1="28409" y1="40147" x2="27386" y2="60710"/>
                        <a14:foregroundMark x1="27386" y1="60710" x2="30227" y2="38923"/>
                        <a14:foregroundMark x1="30227" y1="38923" x2="28409" y2="53488"/>
                        <a14:foregroundMark x1="40568" y1="51652" x2="38068" y2="53488"/>
                        <a14:foregroundMark x1="39432" y1="59976" x2="31591" y2="35006"/>
                        <a14:foregroundMark x1="31591" y1="35006" x2="24886" y2="56548"/>
                        <a14:foregroundMark x1="24886" y1="56548" x2="30909" y2="76132"/>
                        <a14:foregroundMark x1="30909" y1="76132" x2="59432" y2="80171"/>
                        <a14:foregroundMark x1="59432" y1="80171" x2="77727" y2="68911"/>
                        <a14:foregroundMark x1="77727" y1="68911" x2="48295" y2="79927"/>
                        <a14:foregroundMark x1="76364" y1="26316" x2="51364" y2="18360"/>
                        <a14:foregroundMark x1="51364" y1="18360" x2="41932" y2="19094"/>
                        <a14:foregroundMark x1="32386" y1="12240" x2="37727" y2="8813"/>
                        <a14:foregroundMark x1="55455" y1="7589" x2="57273" y2="6854"/>
                        <a14:foregroundMark x1="2841" y1="54223" x2="6477" y2="41983"/>
                        <a14:foregroundMark x1="21023" y1="81028" x2="22386" y2="82987"/>
                        <a14:foregroundMark x1="59318" y1="91432" x2="65000" y2="90942"/>
                        <a14:foregroundMark x1="20682" y1="17503" x2="29886" y2="11383"/>
                        <a14:foregroundMark x1="24659" y1="29253" x2="13977" y2="54100"/>
                        <a14:foregroundMark x1="13977" y1="54100" x2="26818" y2="78825"/>
                        <a14:foregroundMark x1="26818" y1="78825" x2="57500" y2="82252"/>
                        <a14:foregroundMark x1="57500" y1="82252" x2="79205" y2="72827"/>
                        <a14:foregroundMark x1="79205" y1="72827" x2="55227" y2="72215"/>
                        <a14:foregroundMark x1="55227" y1="72215" x2="33523" y2="79315"/>
                        <a14:foregroundMark x1="33523" y1="79315" x2="50000" y2="54100"/>
                        <a14:foregroundMark x1="50000" y1="54100" x2="40682" y2="25581"/>
                        <a14:foregroundMark x1="40682" y1="25581" x2="18295" y2="29621"/>
                        <a14:foregroundMark x1="18295" y1="29621" x2="14432" y2="35863"/>
                        <a14:foregroundMark x1="34432" y1="41616" x2="33182" y2="68666"/>
                        <a14:foregroundMark x1="33182" y1="68666" x2="30795" y2="56916"/>
                        <a14:foregroundMark x1="45000" y1="51652" x2="35682" y2="29253"/>
                        <a14:foregroundMark x1="35682" y1="29253" x2="39318" y2="53611"/>
                        <a14:foregroundMark x1="39318" y1="53611" x2="42841" y2="53611"/>
                        <a14:foregroundMark x1="25568" y1="23501" x2="51705" y2="19094"/>
                        <a14:foregroundMark x1="51705" y1="19094" x2="75114" y2="32313"/>
                        <a14:foregroundMark x1="75114" y1="32313" x2="57841" y2="15912"/>
                        <a14:foregroundMark x1="57841" y1="15912" x2="32045" y2="20441"/>
                        <a14:foregroundMark x1="32045" y1="20441" x2="26364" y2="25826"/>
                        <a14:foregroundMark x1="42841" y1="23990" x2="64659" y2="32313"/>
                        <a14:foregroundMark x1="64659" y1="32313" x2="72955" y2="30233"/>
                        <a14:foregroundMark x1="68068" y1="35006" x2="88864" y2="43452"/>
                        <a14:foregroundMark x1="88864" y1="43452" x2="75568" y2="35006"/>
                        <a14:foregroundMark x1="60114" y1="68421" x2="84205" y2="61567"/>
                        <a14:foregroundMark x1="84205" y1="61567" x2="78750" y2="66463"/>
                      </a14:backgroundRemoval>
                    </a14:imgEffect>
                  </a14:imgLayer>
                </a14:imgProps>
              </a:ext>
              <a:ext uri="{28A0092B-C50C-407E-A947-70E740481C1C}">
                <a14:useLocalDpi xmlns:a14="http://schemas.microsoft.com/office/drawing/2010/main" val="0"/>
              </a:ext>
            </a:extLst>
          </a:blip>
          <a:stretch>
            <a:fillRect/>
          </a:stretch>
        </p:blipFill>
        <p:spPr>
          <a:xfrm>
            <a:off x="3172577" y="2853032"/>
            <a:ext cx="1456131" cy="1351886"/>
          </a:xfrm>
          <a:prstGeom prst="rect">
            <a:avLst/>
          </a:prstGeom>
        </p:spPr>
      </p:pic>
      <p:pic>
        <p:nvPicPr>
          <p:cNvPr id="32" name="Picture 31" descr="A black background with blue and green text&#10;&#10;Description automatically generated">
            <a:extLst>
              <a:ext uri="{FF2B5EF4-FFF2-40B4-BE49-F238E27FC236}">
                <a16:creationId xmlns:a16="http://schemas.microsoft.com/office/drawing/2014/main" id="{89F72AC6-AEE5-E028-7CBF-983D6C49C4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1501" y="584862"/>
            <a:ext cx="6348997" cy="826010"/>
          </a:xfrm>
          <a:prstGeom prst="rect">
            <a:avLst/>
          </a:prstGeom>
        </p:spPr>
      </p:pic>
    </p:spTree>
    <p:extLst>
      <p:ext uri="{BB962C8B-B14F-4D97-AF65-F5344CB8AC3E}">
        <p14:creationId xmlns:p14="http://schemas.microsoft.com/office/powerpoint/2010/main" val="2219030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D9D58C-C4CA-B0A2-7337-6867D27CABC7}"/>
              </a:ext>
            </a:extLst>
          </p:cNvPr>
          <p:cNvSpPr>
            <a:spLocks noGrp="1"/>
          </p:cNvSpPr>
          <p:nvPr>
            <p:ph type="title"/>
          </p:nvPr>
        </p:nvSpPr>
        <p:spPr>
          <a:xfrm>
            <a:off x="129984" y="-227225"/>
            <a:ext cx="11109515" cy="1200361"/>
          </a:xfrm>
        </p:spPr>
        <p:txBody>
          <a:bodyPr anchor="b">
            <a:normAutofit/>
          </a:bodyPr>
          <a:lstStyle/>
          <a:p>
            <a:r>
              <a:rPr lang="en-US" sz="3600" b="1" dirty="0">
                <a:latin typeface="Bebas Neue Pro Light" panose="020B0306020202050201" pitchFamily="34" charset="0"/>
              </a:rPr>
              <a:t>NJDOT Complete Streets</a:t>
            </a:r>
          </a:p>
        </p:txBody>
      </p:sp>
      <p:sp>
        <p:nvSpPr>
          <p:cNvPr id="11" name="Rectangle 10">
            <a:extLst>
              <a:ext uri="{FF2B5EF4-FFF2-40B4-BE49-F238E27FC236}">
                <a16:creationId xmlns:a16="http://schemas.microsoft.com/office/drawing/2014/main" id="{FFF11C9D-F858-A7FA-261E-547BA51B9E9C}"/>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29259E2-CF4C-71DB-621F-F6EB3643B8DA}"/>
              </a:ext>
            </a:extLst>
          </p:cNvPr>
          <p:cNvCxnSpPr>
            <a:cxnSpLocks/>
          </p:cNvCxnSpPr>
          <p:nvPr/>
        </p:nvCxnSpPr>
        <p:spPr>
          <a:xfrm>
            <a:off x="236329" y="973136"/>
            <a:ext cx="3302001"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FF7704FE-EACD-5946-A896-9F6E190EBD80}"/>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34BC3646-0478-75BD-9883-24F8C1926A4A}"/>
              </a:ext>
            </a:extLst>
          </p:cNvPr>
          <p:cNvGrpSpPr/>
          <p:nvPr/>
        </p:nvGrpSpPr>
        <p:grpSpPr>
          <a:xfrm>
            <a:off x="200346" y="1613690"/>
            <a:ext cx="1660546" cy="4171474"/>
            <a:chOff x="236329" y="1613690"/>
            <a:chExt cx="1715445" cy="3419720"/>
          </a:xfrm>
        </p:grpSpPr>
        <p:sp>
          <p:nvSpPr>
            <p:cNvPr id="27" name="Half Frame 26">
              <a:extLst>
                <a:ext uri="{FF2B5EF4-FFF2-40B4-BE49-F238E27FC236}">
                  <a16:creationId xmlns:a16="http://schemas.microsoft.com/office/drawing/2014/main" id="{C860D9A6-0A3A-B78D-AD2B-A6F82E452906}"/>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28" name="Half Frame 27">
              <a:extLst>
                <a:ext uri="{FF2B5EF4-FFF2-40B4-BE49-F238E27FC236}">
                  <a16:creationId xmlns:a16="http://schemas.microsoft.com/office/drawing/2014/main" id="{EA37CA0E-CE49-161E-65B6-568C3DD80696}"/>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sp>
        <p:nvSpPr>
          <p:cNvPr id="4" name="Rectangle 3"/>
          <p:cNvSpPr/>
          <p:nvPr/>
        </p:nvSpPr>
        <p:spPr>
          <a:xfrm>
            <a:off x="2200539" y="1597698"/>
            <a:ext cx="4388263" cy="2616101"/>
          </a:xfrm>
          <a:prstGeom prst="rect">
            <a:avLst/>
          </a:prstGeom>
        </p:spPr>
        <p:txBody>
          <a:bodyPr wrap="square">
            <a:spAutoFit/>
          </a:bodyPr>
          <a:lstStyle/>
          <a:p>
            <a:pPr marL="285750" indent="-285750">
              <a:spcAft>
                <a:spcPts val="1200"/>
              </a:spcAft>
              <a:buFont typeface="Arial" panose="020B0604020202020204" pitchFamily="34" charset="0"/>
              <a:buChar char="•"/>
            </a:pPr>
            <a:r>
              <a:rPr lang="en-US" b="1" dirty="0">
                <a:solidFill>
                  <a:srgbClr val="3E5BA1"/>
                </a:solidFill>
                <a:latin typeface="Arial" panose="020B0604020202020204" pitchFamily="34" charset="0"/>
                <a:cs typeface="Arial" panose="020B0604020202020204" pitchFamily="34" charset="0"/>
              </a:rPr>
              <a:t>2024 Policy Update</a:t>
            </a:r>
            <a:r>
              <a:rPr lang="en-US" dirty="0">
                <a:latin typeface="Arial" panose="020B0604020202020204" pitchFamily="34" charset="0"/>
                <a:cs typeface="Arial" panose="020B0604020202020204" pitchFamily="34" charset="0"/>
              </a:rPr>
              <a:t>: NJDOT revised its Complete Streets Policy </a:t>
            </a:r>
          </a:p>
          <a:p>
            <a:pPr marL="285750" indent="-285750">
              <a:spcAft>
                <a:spcPts val="1200"/>
              </a:spcAft>
              <a:buFont typeface="Arial" panose="020B0604020202020204" pitchFamily="34" charset="0"/>
              <a:buChar char="•"/>
            </a:pPr>
            <a:r>
              <a:rPr lang="en-US" b="1" dirty="0">
                <a:solidFill>
                  <a:srgbClr val="3E5BA1"/>
                </a:solidFill>
                <a:latin typeface="Arial" panose="020B0604020202020204" pitchFamily="34" charset="0"/>
                <a:cs typeface="Arial" panose="020B0604020202020204" pitchFamily="34" charset="0"/>
              </a:rPr>
              <a:t>Building on Experience</a:t>
            </a:r>
            <a:r>
              <a:rPr lang="en-US" dirty="0">
                <a:latin typeface="Arial" panose="020B0604020202020204" pitchFamily="34" charset="0"/>
                <a:cs typeface="Arial" panose="020B0604020202020204" pitchFamily="34" charset="0"/>
              </a:rPr>
              <a:t>: Enhances their 2009 policy with lessons learned over 15 years</a:t>
            </a:r>
          </a:p>
          <a:p>
            <a:pPr marL="285750" indent="-285750">
              <a:spcAft>
                <a:spcPts val="1200"/>
              </a:spcAft>
              <a:buFont typeface="Arial" panose="020B0604020202020204" pitchFamily="34" charset="0"/>
              <a:buChar char="•"/>
            </a:pPr>
            <a:r>
              <a:rPr lang="en-US" b="1" dirty="0">
                <a:solidFill>
                  <a:srgbClr val="3E5BA1"/>
                </a:solidFill>
                <a:latin typeface="Arial" panose="020B0604020202020204" pitchFamily="34" charset="0"/>
                <a:cs typeface="Arial" panose="020B0604020202020204" pitchFamily="34" charset="0"/>
              </a:rPr>
              <a:t>Statewide Impact</a:t>
            </a:r>
            <a:r>
              <a:rPr lang="en-US" dirty="0">
                <a:latin typeface="Arial" panose="020B0604020202020204" pitchFamily="34" charset="0"/>
                <a:cs typeface="Arial" panose="020B0604020202020204" pitchFamily="34" charset="0"/>
              </a:rPr>
              <a:t>: Guides infrastructure projects and funding decisions across NJ</a:t>
            </a:r>
          </a:p>
        </p:txBody>
      </p:sp>
      <p:sp>
        <p:nvSpPr>
          <p:cNvPr id="3" name="Rectangle 2">
            <a:extLst>
              <a:ext uri="{FF2B5EF4-FFF2-40B4-BE49-F238E27FC236}">
                <a16:creationId xmlns:a16="http://schemas.microsoft.com/office/drawing/2014/main" id="{EF38D0E1-560E-E872-559D-47067A17CC3C}"/>
              </a:ext>
            </a:extLst>
          </p:cNvPr>
          <p:cNvSpPr/>
          <p:nvPr/>
        </p:nvSpPr>
        <p:spPr>
          <a:xfrm>
            <a:off x="6608060" y="1194368"/>
            <a:ext cx="5252132" cy="5065168"/>
          </a:xfrm>
          <a:prstGeom prst="rect">
            <a:avLst/>
          </a:prstGeom>
          <a:solidFill>
            <a:schemeClr val="bg1"/>
          </a:solidFill>
          <a:ln>
            <a:solidFill>
              <a:schemeClr val="bg2">
                <a:lumMod val="75000"/>
              </a:schemeClr>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004EB45-1DCD-8EA3-79E9-F129456A1F3D}"/>
              </a:ext>
            </a:extLst>
          </p:cNvPr>
          <p:cNvSpPr txBox="1"/>
          <p:nvPr/>
        </p:nvSpPr>
        <p:spPr>
          <a:xfrm>
            <a:off x="7376644" y="5551650"/>
            <a:ext cx="4485960" cy="707886"/>
          </a:xfrm>
          <a:prstGeom prst="rect">
            <a:avLst/>
          </a:prstGeom>
          <a:noFill/>
        </p:spPr>
        <p:txBody>
          <a:bodyPr wrap="square" rtlCol="0">
            <a:spAutoFit/>
          </a:bodyPr>
          <a:lstStyle/>
          <a:p>
            <a:pPr algn="ctr"/>
            <a:r>
              <a:rPr lang="en-US" sz="2000" b="1" i="1" dirty="0">
                <a:latin typeface="Tenorite" panose="00000500000000000000" pitchFamily="2" charset="0"/>
              </a:rPr>
              <a:t>NJ Complete Streets Policy Compilation at NJbikeped.org</a:t>
            </a:r>
            <a:endParaRPr lang="en-US" b="1" i="1" dirty="0">
              <a:latin typeface="Tenorite" panose="00000500000000000000" pitchFamily="2" charset="0"/>
            </a:endParaRPr>
          </a:p>
        </p:txBody>
      </p:sp>
      <p:pic>
        <p:nvPicPr>
          <p:cNvPr id="7" name="Google Shape;1107;p112">
            <a:extLst>
              <a:ext uri="{FF2B5EF4-FFF2-40B4-BE49-F238E27FC236}">
                <a16:creationId xmlns:a16="http://schemas.microsoft.com/office/drawing/2014/main" id="{76522AED-ECFE-F6E9-B0D8-91A6CC19AA3B}"/>
              </a:ext>
            </a:extLst>
          </p:cNvPr>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7094038" y="5541949"/>
            <a:ext cx="720892" cy="689384"/>
          </a:xfrm>
          <a:prstGeom prst="rect">
            <a:avLst/>
          </a:prstGeom>
          <a:noFill/>
          <a:ln>
            <a:noFill/>
          </a:ln>
        </p:spPr>
      </p:pic>
      <p:pic>
        <p:nvPicPr>
          <p:cNvPr id="13" name="Picture 12">
            <a:extLst>
              <a:ext uri="{FF2B5EF4-FFF2-40B4-BE49-F238E27FC236}">
                <a16:creationId xmlns:a16="http://schemas.microsoft.com/office/drawing/2014/main" id="{3F71D41C-5C1B-06FB-6692-B46856E17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30140" y="1287848"/>
            <a:ext cx="4066764" cy="4119069"/>
          </a:xfrm>
          <a:prstGeom prst="rect">
            <a:avLst/>
          </a:prstGeom>
        </p:spPr>
      </p:pic>
      <p:sp>
        <p:nvSpPr>
          <p:cNvPr id="15" name="Rectangle 14">
            <a:extLst>
              <a:ext uri="{FF2B5EF4-FFF2-40B4-BE49-F238E27FC236}">
                <a16:creationId xmlns:a16="http://schemas.microsoft.com/office/drawing/2014/main" id="{5AE5C60E-234A-0145-FFB6-94C9AFF3E257}"/>
              </a:ext>
            </a:extLst>
          </p:cNvPr>
          <p:cNvSpPr/>
          <p:nvPr/>
        </p:nvSpPr>
        <p:spPr>
          <a:xfrm>
            <a:off x="2234641" y="4419950"/>
            <a:ext cx="4373419" cy="707754"/>
          </a:xfrm>
          <a:prstGeom prst="rect">
            <a:avLst/>
          </a:prstGeom>
          <a:solidFill>
            <a:schemeClr val="accent1">
              <a:lumMod val="75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www.nj.gov/transportation/about/safety/completestreets.shtm</a:t>
            </a:r>
          </a:p>
        </p:txBody>
      </p:sp>
      <p:pic>
        <p:nvPicPr>
          <p:cNvPr id="16" name="Picture 15" descr="Icon&#10;&#10;Description automatically generated">
            <a:extLst>
              <a:ext uri="{FF2B5EF4-FFF2-40B4-BE49-F238E27FC236}">
                <a16:creationId xmlns:a16="http://schemas.microsoft.com/office/drawing/2014/main" id="{B0B0D52E-7E83-2BE4-1520-87DAC075DAC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8494" y="4273106"/>
            <a:ext cx="952191" cy="952191"/>
          </a:xfrm>
          <a:prstGeom prst="rect">
            <a:avLst/>
          </a:prstGeom>
          <a:effectLst>
            <a:outerShdw blurRad="50800" dist="38100" dir="5400000" algn="t" rotWithShape="0">
              <a:prstClr val="black">
                <a:alpha val="40000"/>
              </a:prstClr>
            </a:outerShdw>
          </a:effectLst>
        </p:spPr>
      </p:pic>
      <p:sp>
        <p:nvSpPr>
          <p:cNvPr id="20" name="Content Placeholder 2">
            <a:extLst>
              <a:ext uri="{FF2B5EF4-FFF2-40B4-BE49-F238E27FC236}">
                <a16:creationId xmlns:a16="http://schemas.microsoft.com/office/drawing/2014/main" id="{BD6D7CBD-0115-B0A3-0AEF-2DECFD40C3C4}"/>
              </a:ext>
            </a:extLst>
          </p:cNvPr>
          <p:cNvSpPr>
            <a:spLocks noGrp="1"/>
          </p:cNvSpPr>
          <p:nvPr>
            <p:ph idx="1"/>
          </p:nvPr>
        </p:nvSpPr>
        <p:spPr>
          <a:xfrm>
            <a:off x="215027" y="1862890"/>
            <a:ext cx="1752600" cy="3804380"/>
          </a:xfrm>
        </p:spPr>
        <p:txBody>
          <a:bodyPr anchor="ctr">
            <a:normAutofit/>
          </a:bodyPr>
          <a:lstStyle/>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None/>
              <a:defRPr/>
            </a:pPr>
            <a:r>
              <a:rPr lang="en-US" sz="1400" b="1" dirty="0">
                <a:solidFill>
                  <a:srgbClr val="FFC000"/>
                </a:solidFill>
                <a:latin typeface="Aptos" panose="020B0004020202020204" pitchFamily="34" charset="0"/>
                <a:ea typeface="Tahoma" panose="020B0604030504040204" pitchFamily="34" charset="0"/>
                <a:cs typeface="Tahoma" panose="020B0604030504040204" pitchFamily="34" charset="0"/>
              </a:rPr>
              <a:t>NJDOT</a:t>
            </a:r>
            <a:endParaRPr lang="en-US" sz="1400" b="1" kern="1200" dirty="0">
              <a:solidFill>
                <a:srgbClr val="FFC000"/>
              </a:solidFill>
              <a:latin typeface="Aptos" panose="020B0004020202020204" pitchFamily="34" charset="0"/>
              <a:ea typeface="Tahoma" panose="020B0604030504040204" pitchFamily="34" charset="0"/>
              <a:cs typeface="Tahoma" panose="020B0604030504040204" pitchFamily="34" charset="0"/>
            </a:endParaRP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Contact</a:t>
            </a:r>
          </a:p>
        </p:txBody>
      </p:sp>
    </p:spTree>
    <p:extLst>
      <p:ext uri="{BB962C8B-B14F-4D97-AF65-F5344CB8AC3E}">
        <p14:creationId xmlns:p14="http://schemas.microsoft.com/office/powerpoint/2010/main" val="102082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D9D58C-C4CA-B0A2-7337-6867D27CABC7}"/>
              </a:ext>
            </a:extLst>
          </p:cNvPr>
          <p:cNvSpPr>
            <a:spLocks noGrp="1"/>
          </p:cNvSpPr>
          <p:nvPr>
            <p:ph type="title"/>
          </p:nvPr>
        </p:nvSpPr>
        <p:spPr>
          <a:xfrm>
            <a:off x="129984" y="-227225"/>
            <a:ext cx="11109515" cy="1200361"/>
          </a:xfrm>
        </p:spPr>
        <p:txBody>
          <a:bodyPr anchor="b">
            <a:normAutofit/>
          </a:bodyPr>
          <a:lstStyle/>
          <a:p>
            <a:r>
              <a:rPr lang="en-US" sz="3600" b="1" dirty="0">
                <a:latin typeface="Bebas Neue Pro Light" panose="020B0306020202050201" pitchFamily="34" charset="0"/>
              </a:rPr>
              <a:t>NJDOT SRTS Infrastructure Funding</a:t>
            </a:r>
          </a:p>
        </p:txBody>
      </p:sp>
      <p:sp>
        <p:nvSpPr>
          <p:cNvPr id="11" name="Rectangle 10">
            <a:extLst>
              <a:ext uri="{FF2B5EF4-FFF2-40B4-BE49-F238E27FC236}">
                <a16:creationId xmlns:a16="http://schemas.microsoft.com/office/drawing/2014/main" id="{FFF11C9D-F858-A7FA-261E-547BA51B9E9C}"/>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29259E2-CF4C-71DB-621F-F6EB3643B8DA}"/>
              </a:ext>
            </a:extLst>
          </p:cNvPr>
          <p:cNvCxnSpPr>
            <a:cxnSpLocks/>
          </p:cNvCxnSpPr>
          <p:nvPr/>
        </p:nvCxnSpPr>
        <p:spPr>
          <a:xfrm>
            <a:off x="236329" y="973136"/>
            <a:ext cx="3302001"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FF7704FE-EACD-5946-A896-9F6E190EBD80}"/>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34BC3646-0478-75BD-9883-24F8C1926A4A}"/>
              </a:ext>
            </a:extLst>
          </p:cNvPr>
          <p:cNvGrpSpPr/>
          <p:nvPr/>
        </p:nvGrpSpPr>
        <p:grpSpPr>
          <a:xfrm>
            <a:off x="200346" y="1613690"/>
            <a:ext cx="1660546" cy="4171474"/>
            <a:chOff x="236329" y="1613690"/>
            <a:chExt cx="1715445" cy="3419720"/>
          </a:xfrm>
        </p:grpSpPr>
        <p:sp>
          <p:nvSpPr>
            <p:cNvPr id="27" name="Half Frame 26">
              <a:extLst>
                <a:ext uri="{FF2B5EF4-FFF2-40B4-BE49-F238E27FC236}">
                  <a16:creationId xmlns:a16="http://schemas.microsoft.com/office/drawing/2014/main" id="{C860D9A6-0A3A-B78D-AD2B-A6F82E452906}"/>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28" name="Half Frame 27">
              <a:extLst>
                <a:ext uri="{FF2B5EF4-FFF2-40B4-BE49-F238E27FC236}">
                  <a16:creationId xmlns:a16="http://schemas.microsoft.com/office/drawing/2014/main" id="{EA37CA0E-CE49-161E-65B6-568C3DD80696}"/>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sp>
        <p:nvSpPr>
          <p:cNvPr id="6" name="Rectangle 5"/>
          <p:cNvSpPr/>
          <p:nvPr/>
        </p:nvSpPr>
        <p:spPr>
          <a:xfrm>
            <a:off x="2249320" y="1606183"/>
            <a:ext cx="5280609" cy="3477875"/>
          </a:xfrm>
          <a:prstGeom prst="rect">
            <a:avLst/>
          </a:prstGeom>
        </p:spPr>
        <p:txBody>
          <a:bodyPr wrap="square">
            <a:spAutoFit/>
          </a:bodyPr>
          <a:lstStyle/>
          <a:p>
            <a:r>
              <a:rPr lang="en-US" sz="2000" b="1" dirty="0"/>
              <a:t>What SRTS projects are eligible?</a:t>
            </a:r>
          </a:p>
          <a:p>
            <a:endParaRPr lang="en-US" sz="2000" dirty="0"/>
          </a:p>
          <a:p>
            <a:pPr marL="285750" indent="-285750">
              <a:lnSpc>
                <a:spcPct val="150000"/>
              </a:lnSpc>
              <a:buFont typeface="Arial" panose="020B0604020202020204" pitchFamily="34" charset="0"/>
              <a:buChar char="•"/>
            </a:pPr>
            <a:r>
              <a:rPr lang="en-US" sz="2000" dirty="0"/>
              <a:t>Facilitate walking and/or bicycling to school </a:t>
            </a:r>
          </a:p>
          <a:p>
            <a:pPr marL="285750" indent="-285750">
              <a:lnSpc>
                <a:spcPct val="150000"/>
              </a:lnSpc>
              <a:buFont typeface="Arial" panose="020B0604020202020204" pitchFamily="34" charset="0"/>
              <a:buChar char="•"/>
            </a:pPr>
            <a:r>
              <a:rPr lang="en-US" sz="2000" dirty="0"/>
              <a:t>Must be within 2 miles of a K-12 school </a:t>
            </a:r>
          </a:p>
          <a:p>
            <a:pPr marL="285750" indent="-285750">
              <a:lnSpc>
                <a:spcPct val="150000"/>
              </a:lnSpc>
              <a:buFont typeface="Arial" panose="020B0604020202020204" pitchFamily="34" charset="0"/>
              <a:buChar char="•"/>
            </a:pPr>
            <a:r>
              <a:rPr lang="en-US" sz="2000" dirty="0"/>
              <a:t>Infrastructure projects only </a:t>
            </a:r>
          </a:p>
          <a:p>
            <a:pPr marL="285750" indent="-285750">
              <a:lnSpc>
                <a:spcPct val="150000"/>
              </a:lnSpc>
              <a:buFont typeface="Arial" panose="020B0604020202020204" pitchFamily="34" charset="0"/>
              <a:buChar char="•"/>
            </a:pPr>
            <a:r>
              <a:rPr lang="en-US" sz="2000" dirty="0"/>
              <a:t>Within the public right-of-way and may include projects on private land that have public access easements </a:t>
            </a:r>
          </a:p>
        </p:txBody>
      </p:sp>
      <p:sp>
        <p:nvSpPr>
          <p:cNvPr id="10" name="Content Placeholder 2">
            <a:extLst>
              <a:ext uri="{FF2B5EF4-FFF2-40B4-BE49-F238E27FC236}">
                <a16:creationId xmlns:a16="http://schemas.microsoft.com/office/drawing/2014/main" id="{FD9B177B-CE25-3268-DAA6-D53472B5CC2D}"/>
              </a:ext>
            </a:extLst>
          </p:cNvPr>
          <p:cNvSpPr>
            <a:spLocks noGrp="1"/>
          </p:cNvSpPr>
          <p:nvPr>
            <p:ph idx="1"/>
          </p:nvPr>
        </p:nvSpPr>
        <p:spPr>
          <a:xfrm>
            <a:off x="215027" y="1862890"/>
            <a:ext cx="1752600" cy="3804380"/>
          </a:xfrm>
        </p:spPr>
        <p:txBody>
          <a:bodyPr anchor="ctr">
            <a:normAutofit/>
          </a:bodyPr>
          <a:lstStyle/>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None/>
              <a:defRPr/>
            </a:pPr>
            <a:r>
              <a:rPr lang="en-US" sz="1400" b="1" dirty="0">
                <a:solidFill>
                  <a:srgbClr val="FFC000"/>
                </a:solidFill>
                <a:latin typeface="Aptos" panose="020B0004020202020204" pitchFamily="34" charset="0"/>
                <a:ea typeface="Tahoma" panose="020B0604030504040204" pitchFamily="34" charset="0"/>
                <a:cs typeface="Tahoma" panose="020B0604030504040204" pitchFamily="34" charset="0"/>
              </a:rPr>
              <a:t>NJDOT</a:t>
            </a:r>
            <a:endParaRPr lang="en-US" sz="1400" b="1" kern="1200" dirty="0">
              <a:solidFill>
                <a:srgbClr val="FFC000"/>
              </a:solidFill>
              <a:latin typeface="Aptos" panose="020B0004020202020204" pitchFamily="34" charset="0"/>
              <a:ea typeface="Tahoma" panose="020B0604030504040204" pitchFamily="34" charset="0"/>
              <a:cs typeface="Tahoma" panose="020B0604030504040204" pitchFamily="34" charset="0"/>
            </a:endParaRP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Contact</a:t>
            </a:r>
          </a:p>
        </p:txBody>
      </p:sp>
      <p:pic>
        <p:nvPicPr>
          <p:cNvPr id="15" name="Google Shape;320;p36">
            <a:extLst>
              <a:ext uri="{FF2B5EF4-FFF2-40B4-BE49-F238E27FC236}">
                <a16:creationId xmlns:a16="http://schemas.microsoft.com/office/drawing/2014/main" id="{E8AFE7D0-C231-6750-A2FC-335148398BBB}"/>
              </a:ext>
            </a:extLst>
          </p:cNvPr>
          <p:cNvPicPr preferRelativeResize="0"/>
          <p:nvPr/>
        </p:nvPicPr>
        <p:blipFill>
          <a:blip r:embed="rId3" cstate="hqprint">
            <a:alphaModFix/>
            <a:extLst>
              <a:ext uri="{28A0092B-C50C-407E-A947-70E740481C1C}">
                <a14:useLocalDpi xmlns:a14="http://schemas.microsoft.com/office/drawing/2010/main" val="0"/>
              </a:ext>
            </a:extLst>
          </a:blip>
          <a:stretch>
            <a:fillRect/>
          </a:stretch>
        </p:blipFill>
        <p:spPr>
          <a:xfrm>
            <a:off x="9278214" y="3345120"/>
            <a:ext cx="2827811" cy="2264100"/>
          </a:xfrm>
          <a:prstGeom prst="roundRect">
            <a:avLst>
              <a:gd name="adj" fmla="val 16667"/>
            </a:avLst>
          </a:prstGeom>
          <a:noFill/>
          <a:ln w="38100" cap="flat" cmpd="sng">
            <a:noFill/>
            <a:prstDash val="solid"/>
            <a:round/>
            <a:headEnd type="none" w="sm" len="sm"/>
            <a:tailEnd type="none" w="sm" len="sm"/>
          </a:ln>
        </p:spPr>
      </p:pic>
      <p:pic>
        <p:nvPicPr>
          <p:cNvPr id="13" name="Google Shape;160;p23">
            <a:extLst>
              <a:ext uri="{FF2B5EF4-FFF2-40B4-BE49-F238E27FC236}">
                <a16:creationId xmlns:a16="http://schemas.microsoft.com/office/drawing/2014/main" id="{B98A81FF-9D5C-322E-D2F0-AB36AC6B1580}"/>
              </a:ext>
            </a:extLst>
          </p:cNvPr>
          <p:cNvPicPr preferRelativeResize="0"/>
          <p:nvPr/>
        </p:nvPicPr>
        <p:blipFill rotWithShape="1">
          <a:blip r:embed="rId4" cstate="hqprint">
            <a:alphaModFix/>
            <a:extLst>
              <a:ext uri="{28A0092B-C50C-407E-A947-70E740481C1C}">
                <a14:useLocalDpi xmlns:a14="http://schemas.microsoft.com/office/drawing/2010/main" val="0"/>
              </a:ext>
            </a:extLst>
          </a:blip>
          <a:srcRect/>
          <a:stretch/>
        </p:blipFill>
        <p:spPr>
          <a:xfrm rot="-5400000">
            <a:off x="7743290" y="593569"/>
            <a:ext cx="3477876" cy="2827809"/>
          </a:xfrm>
          <a:prstGeom prst="roundRect">
            <a:avLst>
              <a:gd name="adj" fmla="val 16667"/>
            </a:avLst>
          </a:prstGeom>
          <a:noFill/>
          <a:ln w="38100" cap="flat" cmpd="sng">
            <a:noFill/>
            <a:prstDash val="solid"/>
            <a:round/>
            <a:headEnd type="none" w="sm" len="sm"/>
            <a:tailEnd type="none" w="sm" len="sm"/>
          </a:ln>
          <a:effectLst>
            <a:outerShdw blurRad="57150" dist="19050" dir="5400000" algn="bl" rotWithShape="0">
              <a:srgbClr val="000000">
                <a:alpha val="50000"/>
              </a:srgbClr>
            </a:outerShdw>
          </a:effectLst>
        </p:spPr>
      </p:pic>
      <p:pic>
        <p:nvPicPr>
          <p:cNvPr id="16" name="Google Shape;352;p39">
            <a:extLst>
              <a:ext uri="{FF2B5EF4-FFF2-40B4-BE49-F238E27FC236}">
                <a16:creationId xmlns:a16="http://schemas.microsoft.com/office/drawing/2014/main" id="{0FCEBCE5-131D-5872-F37A-0CC1AAD4531A}"/>
              </a:ext>
            </a:extLst>
          </p:cNvPr>
          <p:cNvPicPr preferRelativeResize="0"/>
          <p:nvPr/>
        </p:nvPicPr>
        <p:blipFill rotWithShape="1">
          <a:blip r:embed="rId5" cstate="hqprint">
            <a:alphaModFix/>
            <a:extLst>
              <a:ext uri="{28A0092B-C50C-407E-A947-70E740481C1C}">
                <a14:useLocalDpi xmlns:a14="http://schemas.microsoft.com/office/drawing/2010/main" val="0"/>
              </a:ext>
            </a:extLst>
          </a:blip>
          <a:srcRect/>
          <a:stretch/>
        </p:blipFill>
        <p:spPr>
          <a:xfrm>
            <a:off x="7129147" y="3418752"/>
            <a:ext cx="2018700" cy="2264100"/>
          </a:xfrm>
          <a:prstGeom prst="roundRect">
            <a:avLst>
              <a:gd name="adj" fmla="val 16667"/>
            </a:avLst>
          </a:prstGeom>
          <a:noFill/>
          <a:ln w="38100" cap="flat" cmpd="sng">
            <a:noFill/>
            <a:prstDash val="solid"/>
            <a:round/>
            <a:headEnd type="none" w="sm" len="sm"/>
            <a:tailEnd type="none" w="sm" len="sm"/>
          </a:ln>
        </p:spPr>
      </p:pic>
    </p:spTree>
    <p:extLst>
      <p:ext uri="{BB962C8B-B14F-4D97-AF65-F5344CB8AC3E}">
        <p14:creationId xmlns:p14="http://schemas.microsoft.com/office/powerpoint/2010/main" val="168458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D9D58C-C4CA-B0A2-7337-6867D27CABC7}"/>
              </a:ext>
            </a:extLst>
          </p:cNvPr>
          <p:cNvSpPr>
            <a:spLocks noGrp="1"/>
          </p:cNvSpPr>
          <p:nvPr>
            <p:ph type="title"/>
          </p:nvPr>
        </p:nvSpPr>
        <p:spPr>
          <a:xfrm>
            <a:off x="129984" y="-227225"/>
            <a:ext cx="11109515" cy="1200361"/>
          </a:xfrm>
        </p:spPr>
        <p:txBody>
          <a:bodyPr anchor="b">
            <a:normAutofit/>
          </a:bodyPr>
          <a:lstStyle/>
          <a:p>
            <a:r>
              <a:rPr lang="en-US" sz="3600" b="1" dirty="0">
                <a:latin typeface="Bebas Neue Pro Light" panose="020B0306020202050201" pitchFamily="34" charset="0"/>
              </a:rPr>
              <a:t>NJDOT TASA Infrastructure Funding</a:t>
            </a:r>
          </a:p>
        </p:txBody>
      </p:sp>
      <p:sp>
        <p:nvSpPr>
          <p:cNvPr id="11" name="Rectangle 10">
            <a:extLst>
              <a:ext uri="{FF2B5EF4-FFF2-40B4-BE49-F238E27FC236}">
                <a16:creationId xmlns:a16="http://schemas.microsoft.com/office/drawing/2014/main" id="{FFF11C9D-F858-A7FA-261E-547BA51B9E9C}"/>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29259E2-CF4C-71DB-621F-F6EB3643B8DA}"/>
              </a:ext>
            </a:extLst>
          </p:cNvPr>
          <p:cNvCxnSpPr>
            <a:cxnSpLocks/>
          </p:cNvCxnSpPr>
          <p:nvPr/>
        </p:nvCxnSpPr>
        <p:spPr>
          <a:xfrm>
            <a:off x="236329" y="973136"/>
            <a:ext cx="3302001"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FF7704FE-EACD-5946-A896-9F6E190EBD80}"/>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34BC3646-0478-75BD-9883-24F8C1926A4A}"/>
              </a:ext>
            </a:extLst>
          </p:cNvPr>
          <p:cNvGrpSpPr/>
          <p:nvPr/>
        </p:nvGrpSpPr>
        <p:grpSpPr>
          <a:xfrm>
            <a:off x="200346" y="1613690"/>
            <a:ext cx="1660546" cy="4171474"/>
            <a:chOff x="236329" y="1613690"/>
            <a:chExt cx="1715445" cy="3419720"/>
          </a:xfrm>
        </p:grpSpPr>
        <p:sp>
          <p:nvSpPr>
            <p:cNvPr id="27" name="Half Frame 26">
              <a:extLst>
                <a:ext uri="{FF2B5EF4-FFF2-40B4-BE49-F238E27FC236}">
                  <a16:creationId xmlns:a16="http://schemas.microsoft.com/office/drawing/2014/main" id="{C860D9A6-0A3A-B78D-AD2B-A6F82E452906}"/>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28" name="Half Frame 27">
              <a:extLst>
                <a:ext uri="{FF2B5EF4-FFF2-40B4-BE49-F238E27FC236}">
                  <a16:creationId xmlns:a16="http://schemas.microsoft.com/office/drawing/2014/main" id="{EA37CA0E-CE49-161E-65B6-568C3DD80696}"/>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pic>
        <p:nvPicPr>
          <p:cNvPr id="17" name="Google Shape;330;p45"/>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7565066" y="433191"/>
            <a:ext cx="4155558" cy="2679463"/>
          </a:xfrm>
          <a:prstGeom prst="roundRect">
            <a:avLst>
              <a:gd name="adj" fmla="val 16667"/>
            </a:avLst>
          </a:prstGeom>
          <a:noFill/>
          <a:ln>
            <a:noFill/>
          </a:ln>
        </p:spPr>
      </p:pic>
      <p:sp>
        <p:nvSpPr>
          <p:cNvPr id="2" name="Rectangle 1"/>
          <p:cNvSpPr/>
          <p:nvPr/>
        </p:nvSpPr>
        <p:spPr>
          <a:xfrm>
            <a:off x="2198213" y="1165701"/>
            <a:ext cx="6096000" cy="3452227"/>
          </a:xfrm>
          <a:prstGeom prst="rect">
            <a:avLst/>
          </a:prstGeom>
        </p:spPr>
        <p:txBody>
          <a:bodyPr>
            <a:spAutoFit/>
          </a:bodyPr>
          <a:lstStyle/>
          <a:p>
            <a:pPr lvl="0"/>
            <a:r>
              <a:rPr lang="en-US" sz="2000" b="1" dirty="0">
                <a:ea typeface="Helvetica Neue"/>
                <a:cs typeface="Helvetica Neue"/>
                <a:sym typeface="Helvetica Neue"/>
              </a:rPr>
              <a:t>What is TASA funding?</a:t>
            </a:r>
          </a:p>
          <a:p>
            <a:pPr marL="25400" lvl="0">
              <a:spcBef>
                <a:spcPts val="1000"/>
              </a:spcBef>
              <a:buClr>
                <a:srgbClr val="FFFFFF"/>
              </a:buClr>
              <a:buSzPts val="1800"/>
            </a:pPr>
            <a:endParaRPr lang="en-US" sz="2000" b="1" dirty="0">
              <a:ea typeface="Helvetica Neue Light"/>
              <a:cs typeface="Helvetica Neue Light"/>
              <a:sym typeface="Helvetica Neue"/>
            </a:endParaRPr>
          </a:p>
          <a:p>
            <a:pPr marL="311150" lvl="0" indent="-285750">
              <a:spcBef>
                <a:spcPts val="1000"/>
              </a:spcBef>
              <a:buSzPts val="1800"/>
              <a:buFont typeface="Arial" panose="020B0604020202020204" pitchFamily="34" charset="0"/>
              <a:buChar char="•"/>
            </a:pPr>
            <a:r>
              <a:rPr lang="en-US" sz="2000" dirty="0">
                <a:ea typeface="Helvetica Neue Light"/>
                <a:cs typeface="Helvetica Neue Light"/>
                <a:sym typeface="Helvetica Neue Light"/>
              </a:rPr>
              <a:t>Community-based projects</a:t>
            </a:r>
          </a:p>
          <a:p>
            <a:pPr marL="311150" lvl="0" indent="-285750">
              <a:spcBef>
                <a:spcPts val="1000"/>
              </a:spcBef>
              <a:buSzPts val="1800"/>
              <a:buFont typeface="Arial" panose="020B0604020202020204" pitchFamily="34" charset="0"/>
              <a:buChar char="•"/>
            </a:pPr>
            <a:r>
              <a:rPr lang="en-US" sz="2000" dirty="0">
                <a:ea typeface="Helvetica Neue Light"/>
                <a:cs typeface="Helvetica Neue Light"/>
                <a:sym typeface="Helvetica Neue Light"/>
              </a:rPr>
              <a:t>Transportation projects (land &amp; water)</a:t>
            </a:r>
          </a:p>
          <a:p>
            <a:pPr marL="548641" lvl="1" indent="-342900">
              <a:spcBef>
                <a:spcPts val="1000"/>
              </a:spcBef>
              <a:buSzPts val="1800"/>
              <a:buFont typeface="Courier New" panose="02070309020205020404" pitchFamily="49" charset="0"/>
              <a:buChar char="o"/>
            </a:pPr>
            <a:r>
              <a:rPr lang="en-US" sz="2000" dirty="0">
                <a:ea typeface="Helvetica Neue Light"/>
                <a:cs typeface="Helvetica Neue Light"/>
                <a:sym typeface="Helvetica Neue Light"/>
              </a:rPr>
              <a:t>Expands travel choices</a:t>
            </a:r>
          </a:p>
          <a:p>
            <a:pPr marL="548641" lvl="1" indent="-342900">
              <a:spcBef>
                <a:spcPts val="1000"/>
              </a:spcBef>
              <a:buSzPts val="1800"/>
              <a:buFont typeface="Courier New" panose="02070309020205020404" pitchFamily="49" charset="0"/>
              <a:buChar char="o"/>
            </a:pPr>
            <a:r>
              <a:rPr lang="en-US" sz="2000" dirty="0">
                <a:ea typeface="Helvetica Neue Light"/>
                <a:cs typeface="Helvetica Neue Light"/>
                <a:sym typeface="Helvetica Neue Light"/>
              </a:rPr>
              <a:t>Strengthens the local economy</a:t>
            </a:r>
          </a:p>
          <a:p>
            <a:pPr marL="548641" lvl="1" indent="-342900">
              <a:spcBef>
                <a:spcPts val="1000"/>
              </a:spcBef>
              <a:buSzPts val="1800"/>
              <a:buFont typeface="Courier New" panose="02070309020205020404" pitchFamily="49" charset="0"/>
              <a:buChar char="o"/>
            </a:pPr>
            <a:r>
              <a:rPr lang="en-US" sz="2000" dirty="0">
                <a:ea typeface="Helvetica Neue Light"/>
                <a:cs typeface="Helvetica Neue Light"/>
                <a:sym typeface="Helvetica Neue Light"/>
              </a:rPr>
              <a:t>Improves quality of life</a:t>
            </a:r>
          </a:p>
          <a:p>
            <a:pPr marL="548641" lvl="1" indent="-342900">
              <a:spcBef>
                <a:spcPts val="1000"/>
              </a:spcBef>
              <a:buSzPts val="1800"/>
              <a:buFont typeface="Courier New" panose="02070309020205020404" pitchFamily="49" charset="0"/>
              <a:buChar char="o"/>
            </a:pPr>
            <a:r>
              <a:rPr lang="en-US" sz="2000" dirty="0">
                <a:ea typeface="Helvetica Neue Light"/>
                <a:cs typeface="Helvetica Neue Light"/>
                <a:sym typeface="Helvetica Neue Light"/>
              </a:rPr>
              <a:t>Protects the environment</a:t>
            </a:r>
          </a:p>
        </p:txBody>
      </p:sp>
      <p:sp>
        <p:nvSpPr>
          <p:cNvPr id="7" name="Content Placeholder 2">
            <a:extLst>
              <a:ext uri="{FF2B5EF4-FFF2-40B4-BE49-F238E27FC236}">
                <a16:creationId xmlns:a16="http://schemas.microsoft.com/office/drawing/2014/main" id="{736BB967-B165-D6E5-A93A-F1F3016180B6}"/>
              </a:ext>
            </a:extLst>
          </p:cNvPr>
          <p:cNvSpPr>
            <a:spLocks noGrp="1"/>
          </p:cNvSpPr>
          <p:nvPr>
            <p:ph idx="1"/>
          </p:nvPr>
        </p:nvSpPr>
        <p:spPr>
          <a:xfrm>
            <a:off x="215027" y="1862890"/>
            <a:ext cx="1752600" cy="3804380"/>
          </a:xfrm>
        </p:spPr>
        <p:txBody>
          <a:bodyPr anchor="ctr">
            <a:normAutofit/>
          </a:bodyPr>
          <a:lstStyle/>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None/>
              <a:defRPr/>
            </a:pPr>
            <a:r>
              <a:rPr lang="en-US" sz="1400" b="1" dirty="0">
                <a:solidFill>
                  <a:srgbClr val="FFC000"/>
                </a:solidFill>
                <a:latin typeface="Aptos" panose="020B0004020202020204" pitchFamily="34" charset="0"/>
                <a:ea typeface="Tahoma" panose="020B0604030504040204" pitchFamily="34" charset="0"/>
                <a:cs typeface="Tahoma" panose="020B0604030504040204" pitchFamily="34" charset="0"/>
              </a:rPr>
              <a:t>NJDOT</a:t>
            </a:r>
            <a:endParaRPr lang="en-US" sz="1400" b="1" kern="1200" dirty="0">
              <a:solidFill>
                <a:srgbClr val="FFC000"/>
              </a:solidFill>
              <a:latin typeface="Aptos" panose="020B0004020202020204" pitchFamily="34" charset="0"/>
              <a:ea typeface="Tahoma" panose="020B0604030504040204" pitchFamily="34" charset="0"/>
              <a:cs typeface="Tahoma" panose="020B0604030504040204" pitchFamily="34" charset="0"/>
            </a:endParaRP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Contact</a:t>
            </a:r>
          </a:p>
        </p:txBody>
      </p:sp>
      <p:pic>
        <p:nvPicPr>
          <p:cNvPr id="9" name="Google Shape;288;p33">
            <a:extLst>
              <a:ext uri="{FF2B5EF4-FFF2-40B4-BE49-F238E27FC236}">
                <a16:creationId xmlns:a16="http://schemas.microsoft.com/office/drawing/2014/main" id="{BA9B19B5-B08D-518F-1884-E2082EA1F5F8}"/>
              </a:ext>
            </a:extLst>
          </p:cNvPr>
          <p:cNvPicPr preferRelativeResize="0"/>
          <p:nvPr/>
        </p:nvPicPr>
        <p:blipFill rotWithShape="1">
          <a:blip r:embed="rId4" cstate="hqprint">
            <a:alphaModFix/>
            <a:extLst>
              <a:ext uri="{28A0092B-C50C-407E-A947-70E740481C1C}">
                <a14:useLocalDpi xmlns:a14="http://schemas.microsoft.com/office/drawing/2010/main" val="0"/>
              </a:ext>
            </a:extLst>
          </a:blip>
          <a:srcRect/>
          <a:stretch/>
        </p:blipFill>
        <p:spPr>
          <a:xfrm>
            <a:off x="6592000" y="2572823"/>
            <a:ext cx="3865598" cy="2679462"/>
          </a:xfrm>
          <a:prstGeom prst="roundRect">
            <a:avLst>
              <a:gd name="adj" fmla="val 16667"/>
            </a:avLst>
          </a:prstGeom>
          <a:noFill/>
          <a:ln w="38100" cap="flat" cmpd="sng">
            <a:noFill/>
            <a:prstDash val="solid"/>
            <a:round/>
            <a:headEnd type="none" w="sm" len="sm"/>
            <a:tailEnd type="none" w="sm" len="sm"/>
          </a:ln>
        </p:spPr>
      </p:pic>
      <p:pic>
        <p:nvPicPr>
          <p:cNvPr id="10" name="Google Shape;367;p48">
            <a:extLst>
              <a:ext uri="{FF2B5EF4-FFF2-40B4-BE49-F238E27FC236}">
                <a16:creationId xmlns:a16="http://schemas.microsoft.com/office/drawing/2014/main" id="{92FADFE6-B757-761D-536D-C66EBC05EE73}"/>
              </a:ext>
            </a:extLst>
          </p:cNvPr>
          <p:cNvPicPr preferRelativeResize="0"/>
          <p:nvPr/>
        </p:nvPicPr>
        <p:blipFill>
          <a:blip r:embed="rId5">
            <a:alphaModFix/>
            <a:extLst>
              <a:ext uri="{28A0092B-C50C-407E-A947-70E740481C1C}">
                <a14:useLocalDpi xmlns:a14="http://schemas.microsoft.com/office/drawing/2010/main" val="0"/>
              </a:ext>
            </a:extLst>
          </a:blip>
          <a:stretch>
            <a:fillRect/>
          </a:stretch>
        </p:blipFill>
        <p:spPr>
          <a:xfrm>
            <a:off x="9495794" y="4317662"/>
            <a:ext cx="2168155" cy="1492165"/>
          </a:xfrm>
          <a:prstGeom prst="roundRect">
            <a:avLst/>
          </a:prstGeom>
          <a:noFill/>
          <a:ln w="19050" cap="flat" cmpd="sng">
            <a:noFill/>
            <a:prstDash val="solid"/>
            <a:round/>
            <a:headEnd type="none" w="sm" len="sm"/>
            <a:tailEnd type="none" w="sm" len="sm"/>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94444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D9D58C-C4CA-B0A2-7337-6867D27CABC7}"/>
              </a:ext>
            </a:extLst>
          </p:cNvPr>
          <p:cNvSpPr>
            <a:spLocks noGrp="1"/>
          </p:cNvSpPr>
          <p:nvPr>
            <p:ph type="title"/>
          </p:nvPr>
        </p:nvSpPr>
        <p:spPr>
          <a:xfrm>
            <a:off x="129984" y="-227225"/>
            <a:ext cx="11109515" cy="1200361"/>
          </a:xfrm>
        </p:spPr>
        <p:txBody>
          <a:bodyPr anchor="b">
            <a:normAutofit/>
          </a:bodyPr>
          <a:lstStyle/>
          <a:p>
            <a:r>
              <a:rPr lang="en-US" sz="3600" b="1" dirty="0">
                <a:latin typeface="Bebas Neue Pro Light" panose="020B0306020202050201" pitchFamily="34" charset="0"/>
              </a:rPr>
              <a:t>NJDOT Local Aid Resource Center</a:t>
            </a:r>
          </a:p>
        </p:txBody>
      </p:sp>
      <p:sp>
        <p:nvSpPr>
          <p:cNvPr id="11" name="Rectangle 10">
            <a:extLst>
              <a:ext uri="{FF2B5EF4-FFF2-40B4-BE49-F238E27FC236}">
                <a16:creationId xmlns:a16="http://schemas.microsoft.com/office/drawing/2014/main" id="{FFF11C9D-F858-A7FA-261E-547BA51B9E9C}"/>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29259E2-CF4C-71DB-621F-F6EB3643B8DA}"/>
              </a:ext>
            </a:extLst>
          </p:cNvPr>
          <p:cNvCxnSpPr>
            <a:cxnSpLocks/>
          </p:cNvCxnSpPr>
          <p:nvPr/>
        </p:nvCxnSpPr>
        <p:spPr>
          <a:xfrm>
            <a:off x="236329" y="973136"/>
            <a:ext cx="3302001"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FF7704FE-EACD-5946-A896-9F6E190EBD80}"/>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34BC3646-0478-75BD-9883-24F8C1926A4A}"/>
              </a:ext>
            </a:extLst>
          </p:cNvPr>
          <p:cNvGrpSpPr/>
          <p:nvPr/>
        </p:nvGrpSpPr>
        <p:grpSpPr>
          <a:xfrm>
            <a:off x="200346" y="1613690"/>
            <a:ext cx="1660546" cy="4171474"/>
            <a:chOff x="236329" y="1613690"/>
            <a:chExt cx="1715445" cy="3419720"/>
          </a:xfrm>
        </p:grpSpPr>
        <p:sp>
          <p:nvSpPr>
            <p:cNvPr id="27" name="Half Frame 26">
              <a:extLst>
                <a:ext uri="{FF2B5EF4-FFF2-40B4-BE49-F238E27FC236}">
                  <a16:creationId xmlns:a16="http://schemas.microsoft.com/office/drawing/2014/main" id="{C860D9A6-0A3A-B78D-AD2B-A6F82E452906}"/>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28" name="Half Frame 27">
              <a:extLst>
                <a:ext uri="{FF2B5EF4-FFF2-40B4-BE49-F238E27FC236}">
                  <a16:creationId xmlns:a16="http://schemas.microsoft.com/office/drawing/2014/main" id="{EA37CA0E-CE49-161E-65B6-568C3DD80696}"/>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pic>
        <p:nvPicPr>
          <p:cNvPr id="13" name="Google Shape;913;p88"/>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2810145" y="973136"/>
            <a:ext cx="7769727" cy="5151211"/>
          </a:xfrm>
          <a:prstGeom prst="rect">
            <a:avLst/>
          </a:prstGeom>
          <a:noFill/>
          <a:ln>
            <a:noFill/>
          </a:ln>
          <a:effectLst>
            <a:outerShdw blurRad="57150" dist="19050" dir="5400000" algn="bl" rotWithShape="0">
              <a:srgbClr val="000000">
                <a:alpha val="50000"/>
              </a:srgbClr>
            </a:outerShdw>
          </a:effectLst>
        </p:spPr>
      </p:pic>
      <p:sp>
        <p:nvSpPr>
          <p:cNvPr id="4" name="Content Placeholder 2">
            <a:extLst>
              <a:ext uri="{FF2B5EF4-FFF2-40B4-BE49-F238E27FC236}">
                <a16:creationId xmlns:a16="http://schemas.microsoft.com/office/drawing/2014/main" id="{6F91EDF1-F486-EDAC-FB6E-C9CF3456F180}"/>
              </a:ext>
            </a:extLst>
          </p:cNvPr>
          <p:cNvSpPr>
            <a:spLocks noGrp="1"/>
          </p:cNvSpPr>
          <p:nvPr>
            <p:ph idx="1"/>
          </p:nvPr>
        </p:nvSpPr>
        <p:spPr>
          <a:xfrm>
            <a:off x="215027" y="1862890"/>
            <a:ext cx="1752600" cy="3804380"/>
          </a:xfrm>
        </p:spPr>
        <p:txBody>
          <a:bodyPr anchor="ctr">
            <a:normAutofit/>
          </a:bodyPr>
          <a:lstStyle/>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None/>
              <a:defRPr/>
            </a:pPr>
            <a:r>
              <a:rPr lang="en-US" sz="1400" b="1" dirty="0">
                <a:solidFill>
                  <a:srgbClr val="FFC000"/>
                </a:solidFill>
                <a:latin typeface="Aptos" panose="020B0004020202020204" pitchFamily="34" charset="0"/>
                <a:ea typeface="Tahoma" panose="020B0604030504040204" pitchFamily="34" charset="0"/>
                <a:cs typeface="Tahoma" panose="020B0604030504040204" pitchFamily="34" charset="0"/>
              </a:rPr>
              <a:t>NJDOT</a:t>
            </a:r>
            <a:endParaRPr lang="en-US" sz="1400" b="1" kern="1200" dirty="0">
              <a:solidFill>
                <a:srgbClr val="FFC000"/>
              </a:solidFill>
              <a:latin typeface="Aptos" panose="020B0004020202020204" pitchFamily="34" charset="0"/>
              <a:ea typeface="Tahoma" panose="020B0604030504040204" pitchFamily="34" charset="0"/>
              <a:cs typeface="Tahoma" panose="020B0604030504040204" pitchFamily="34" charset="0"/>
            </a:endParaRP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Contact</a:t>
            </a:r>
          </a:p>
        </p:txBody>
      </p:sp>
      <p:sp>
        <p:nvSpPr>
          <p:cNvPr id="6" name="Rectangle 5">
            <a:extLst>
              <a:ext uri="{FF2B5EF4-FFF2-40B4-BE49-F238E27FC236}">
                <a16:creationId xmlns:a16="http://schemas.microsoft.com/office/drawing/2014/main" id="{1590649F-3DC9-0F89-E71A-6757563CD972}"/>
              </a:ext>
            </a:extLst>
          </p:cNvPr>
          <p:cNvSpPr/>
          <p:nvPr/>
        </p:nvSpPr>
        <p:spPr>
          <a:xfrm>
            <a:off x="6563833" y="3976577"/>
            <a:ext cx="5628167" cy="526889"/>
          </a:xfrm>
          <a:prstGeom prst="rect">
            <a:avLst/>
          </a:prstGeom>
          <a:solidFill>
            <a:schemeClr val="accent1">
              <a:lumMod val="75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njdotlocalaidrc.com	</a:t>
            </a:r>
          </a:p>
        </p:txBody>
      </p:sp>
      <p:pic>
        <p:nvPicPr>
          <p:cNvPr id="7" name="Picture 6" descr="Icon&#10;&#10;Description automatically generated">
            <a:extLst>
              <a:ext uri="{FF2B5EF4-FFF2-40B4-BE49-F238E27FC236}">
                <a16:creationId xmlns:a16="http://schemas.microsoft.com/office/drawing/2014/main" id="{BC012CD2-8BCD-6F9F-8389-38DB7428779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01865" y="3847140"/>
            <a:ext cx="786285" cy="78628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09263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D9D58C-C4CA-B0A2-7337-6867D27CABC7}"/>
              </a:ext>
            </a:extLst>
          </p:cNvPr>
          <p:cNvSpPr>
            <a:spLocks noGrp="1"/>
          </p:cNvSpPr>
          <p:nvPr>
            <p:ph type="title"/>
          </p:nvPr>
        </p:nvSpPr>
        <p:spPr>
          <a:xfrm>
            <a:off x="129984" y="-227225"/>
            <a:ext cx="11109515" cy="1200361"/>
          </a:xfrm>
        </p:spPr>
        <p:txBody>
          <a:bodyPr anchor="b">
            <a:normAutofit/>
          </a:bodyPr>
          <a:lstStyle/>
          <a:p>
            <a:r>
              <a:rPr lang="en-US" sz="3600" b="1" dirty="0">
                <a:latin typeface="Bebas Neue Pro Light" panose="020B0306020202050201" pitchFamily="34" charset="0"/>
              </a:rPr>
              <a:t>NJDOT Bicycle &amp; Pedestrian Planning Assistance</a:t>
            </a:r>
          </a:p>
        </p:txBody>
      </p:sp>
      <p:sp>
        <p:nvSpPr>
          <p:cNvPr id="11" name="Rectangle 10">
            <a:extLst>
              <a:ext uri="{FF2B5EF4-FFF2-40B4-BE49-F238E27FC236}">
                <a16:creationId xmlns:a16="http://schemas.microsoft.com/office/drawing/2014/main" id="{FFF11C9D-F858-A7FA-261E-547BA51B9E9C}"/>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29259E2-CF4C-71DB-621F-F6EB3643B8DA}"/>
              </a:ext>
            </a:extLst>
          </p:cNvPr>
          <p:cNvCxnSpPr>
            <a:cxnSpLocks/>
          </p:cNvCxnSpPr>
          <p:nvPr/>
        </p:nvCxnSpPr>
        <p:spPr>
          <a:xfrm>
            <a:off x="236329" y="973136"/>
            <a:ext cx="3302001"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FF7704FE-EACD-5946-A896-9F6E190EBD80}"/>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34BC3646-0478-75BD-9883-24F8C1926A4A}"/>
              </a:ext>
            </a:extLst>
          </p:cNvPr>
          <p:cNvGrpSpPr/>
          <p:nvPr/>
        </p:nvGrpSpPr>
        <p:grpSpPr>
          <a:xfrm>
            <a:off x="200346" y="1613690"/>
            <a:ext cx="1660546" cy="4171474"/>
            <a:chOff x="236329" y="1613690"/>
            <a:chExt cx="1715445" cy="3419720"/>
          </a:xfrm>
        </p:grpSpPr>
        <p:sp>
          <p:nvSpPr>
            <p:cNvPr id="27" name="Half Frame 26">
              <a:extLst>
                <a:ext uri="{FF2B5EF4-FFF2-40B4-BE49-F238E27FC236}">
                  <a16:creationId xmlns:a16="http://schemas.microsoft.com/office/drawing/2014/main" id="{C860D9A6-0A3A-B78D-AD2B-A6F82E452906}"/>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28" name="Half Frame 27">
              <a:extLst>
                <a:ext uri="{FF2B5EF4-FFF2-40B4-BE49-F238E27FC236}">
                  <a16:creationId xmlns:a16="http://schemas.microsoft.com/office/drawing/2014/main" id="{EA37CA0E-CE49-161E-65B6-568C3DD80696}"/>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sp>
        <p:nvSpPr>
          <p:cNvPr id="15" name="Google Shape;871;p84"/>
          <p:cNvSpPr txBox="1"/>
          <p:nvPr/>
        </p:nvSpPr>
        <p:spPr>
          <a:xfrm>
            <a:off x="1860893" y="1058701"/>
            <a:ext cx="5978742" cy="3404750"/>
          </a:xfrm>
          <a:prstGeom prst="rect">
            <a:avLst/>
          </a:prstGeom>
          <a:noFill/>
          <a:ln>
            <a:noFill/>
          </a:ln>
        </p:spPr>
        <p:txBody>
          <a:bodyPr spcFirstLastPara="1" wrap="square" lIns="121900" tIns="121900" rIns="121900" bIns="121900" anchor="t" anchorCtr="0">
            <a:noAutofit/>
          </a:bodyPr>
          <a:lstStyle/>
          <a:p>
            <a:pPr marL="169329" defTabSz="1219170">
              <a:spcBef>
                <a:spcPts val="1600"/>
              </a:spcBef>
              <a:buClr>
                <a:srgbClr val="000000"/>
              </a:buClr>
              <a:buSzPts val="1600"/>
            </a:pPr>
            <a:r>
              <a:rPr lang="en-US" sz="2000" b="1" kern="0" dirty="0">
                <a:latin typeface="Helvetica Neue"/>
                <a:ea typeface="Helvetica Neue"/>
                <a:cs typeface="Helvetica Neue"/>
                <a:sym typeface="Helvetica Neue"/>
              </a:rPr>
              <a:t>Local Planning Assistance</a:t>
            </a:r>
          </a:p>
          <a:p>
            <a:pPr marL="609585" indent="-440256" defTabSz="1219170">
              <a:spcBef>
                <a:spcPts val="1600"/>
              </a:spcBef>
              <a:buClr>
                <a:srgbClr val="000000"/>
              </a:buClr>
              <a:buSzPts val="1600"/>
              <a:buFont typeface="Roboto Light"/>
              <a:buChar char="●"/>
            </a:pPr>
            <a:r>
              <a:rPr lang="en-US" sz="2000" kern="0" dirty="0">
                <a:solidFill>
                  <a:srgbClr val="000000"/>
                </a:solidFill>
                <a:latin typeface="Roboto Light"/>
                <a:ea typeface="Roboto Light"/>
                <a:cs typeface="Roboto Light"/>
                <a:sym typeface="Roboto Light"/>
              </a:rPr>
              <a:t>Plans in over 100 towns</a:t>
            </a:r>
            <a:endParaRPr sz="2000" kern="0" dirty="0">
              <a:solidFill>
                <a:srgbClr val="000000"/>
              </a:solidFill>
              <a:latin typeface="Roboto Light"/>
              <a:ea typeface="Roboto Light"/>
              <a:cs typeface="Roboto Light"/>
              <a:sym typeface="Roboto Light"/>
            </a:endParaRPr>
          </a:p>
          <a:p>
            <a:pPr marL="609585" indent="-440256" defTabSz="1219170">
              <a:spcBef>
                <a:spcPts val="1600"/>
              </a:spcBef>
              <a:buClr>
                <a:srgbClr val="000000"/>
              </a:buClr>
              <a:buSzPts val="1600"/>
              <a:buFont typeface="Roboto Light"/>
              <a:buChar char="●"/>
            </a:pPr>
            <a:r>
              <a:rPr lang="en-US" sz="2000" kern="0" dirty="0">
                <a:solidFill>
                  <a:srgbClr val="000000"/>
                </a:solidFill>
                <a:latin typeface="Roboto Light"/>
                <a:ea typeface="Roboto Light"/>
                <a:cs typeface="Roboto Light"/>
                <a:sym typeface="Roboto Light"/>
              </a:rPr>
              <a:t>On-call consultants for a variety of projects:</a:t>
            </a:r>
            <a:endParaRPr sz="2000" kern="0" dirty="0">
              <a:solidFill>
                <a:srgbClr val="000000"/>
              </a:solidFill>
              <a:latin typeface="Roboto Light"/>
              <a:ea typeface="Roboto Light"/>
              <a:cs typeface="Roboto Light"/>
              <a:sym typeface="Roboto Light"/>
            </a:endParaRPr>
          </a:p>
          <a:p>
            <a:pPr marL="1219170" lvl="1" indent="-440256" defTabSz="1219170">
              <a:spcBef>
                <a:spcPts val="1333"/>
              </a:spcBef>
              <a:buClr>
                <a:srgbClr val="000000"/>
              </a:buClr>
              <a:buSzPts val="1600"/>
              <a:buFont typeface="Roboto Light"/>
              <a:buChar char="○"/>
            </a:pPr>
            <a:r>
              <a:rPr lang="en-US" sz="2000" kern="0" dirty="0">
                <a:solidFill>
                  <a:srgbClr val="000000"/>
                </a:solidFill>
                <a:latin typeface="Roboto Light"/>
                <a:ea typeface="Roboto Light"/>
                <a:cs typeface="Roboto Light"/>
                <a:sym typeface="Roboto Light"/>
              </a:rPr>
              <a:t>bicycle and pedestrian circulation studies, pedestrian safety assessments, trail feasibility studies, bikeway plans, crosswalk improvement plans, etc.</a:t>
            </a:r>
            <a:endParaRPr sz="2000" kern="0" dirty="0">
              <a:solidFill>
                <a:srgbClr val="000000"/>
              </a:solidFill>
              <a:latin typeface="Roboto Light"/>
              <a:ea typeface="Roboto Light"/>
              <a:cs typeface="Roboto Light"/>
              <a:sym typeface="Roboto Light"/>
            </a:endParaRPr>
          </a:p>
          <a:p>
            <a:pPr defTabSz="1219170">
              <a:spcBef>
                <a:spcPts val="1333"/>
              </a:spcBef>
              <a:buClr>
                <a:srgbClr val="000000"/>
              </a:buClr>
            </a:pPr>
            <a:endParaRPr sz="400" kern="0" dirty="0">
              <a:solidFill>
                <a:srgbClr val="000000"/>
              </a:solidFill>
              <a:latin typeface="Roboto Light"/>
              <a:ea typeface="Roboto Light"/>
              <a:cs typeface="Roboto Light"/>
              <a:sym typeface="Roboto Light"/>
            </a:endParaRPr>
          </a:p>
        </p:txBody>
      </p:sp>
      <p:pic>
        <p:nvPicPr>
          <p:cNvPr id="17" name="Google Shape;872;p84"/>
          <p:cNvPicPr preferRelativeResize="0"/>
          <p:nvPr/>
        </p:nvPicPr>
        <p:blipFill>
          <a:blip r:embed="rId3">
            <a:alphaModFix/>
            <a:extLst>
              <a:ext uri="{28A0092B-C50C-407E-A947-70E740481C1C}">
                <a14:useLocalDpi xmlns:a14="http://schemas.microsoft.com/office/drawing/2010/main" val="0"/>
              </a:ext>
            </a:extLst>
          </a:blip>
          <a:stretch>
            <a:fillRect/>
          </a:stretch>
        </p:blipFill>
        <p:spPr>
          <a:xfrm rot="192727">
            <a:off x="9876605" y="2817752"/>
            <a:ext cx="2191663" cy="2534887"/>
          </a:xfrm>
          <a:prstGeom prst="roundRect">
            <a:avLst>
              <a:gd name="adj" fmla="val 16667"/>
            </a:avLst>
          </a:prstGeom>
          <a:noFill/>
          <a:ln w="76200" cap="flat" cmpd="sng">
            <a:solidFill>
              <a:srgbClr val="FFFFFF"/>
            </a:solidFill>
            <a:prstDash val="solid"/>
            <a:round/>
            <a:headEnd type="none" w="sm" len="sm"/>
            <a:tailEnd type="none" w="sm" len="sm"/>
          </a:ln>
        </p:spPr>
      </p:pic>
      <p:pic>
        <p:nvPicPr>
          <p:cNvPr id="18" name="Google Shape;873;p84"/>
          <p:cNvPicPr preferRelativeResize="0"/>
          <p:nvPr/>
        </p:nvPicPr>
        <p:blipFill>
          <a:blip r:embed="rId4">
            <a:alphaModFix/>
            <a:extLst>
              <a:ext uri="{28A0092B-C50C-407E-A947-70E740481C1C}">
                <a14:useLocalDpi xmlns:a14="http://schemas.microsoft.com/office/drawing/2010/main" val="0"/>
              </a:ext>
            </a:extLst>
          </a:blip>
          <a:stretch>
            <a:fillRect/>
          </a:stretch>
        </p:blipFill>
        <p:spPr>
          <a:xfrm rot="-479016">
            <a:off x="9842672" y="320890"/>
            <a:ext cx="2116543" cy="2421479"/>
          </a:xfrm>
          <a:prstGeom prst="roundRect">
            <a:avLst>
              <a:gd name="adj" fmla="val 16667"/>
            </a:avLst>
          </a:prstGeom>
          <a:noFill/>
          <a:ln w="76200" cap="flat" cmpd="sng">
            <a:solidFill>
              <a:srgbClr val="FFFFFF"/>
            </a:solidFill>
            <a:prstDash val="solid"/>
            <a:round/>
            <a:headEnd type="none" w="sm" len="sm"/>
            <a:tailEnd type="none" w="sm" len="sm"/>
          </a:ln>
        </p:spPr>
      </p:pic>
      <p:pic>
        <p:nvPicPr>
          <p:cNvPr id="20" name="Google Shape;874;p84"/>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rot="443923">
            <a:off x="7532997" y="1223973"/>
            <a:ext cx="2635385" cy="2110264"/>
          </a:xfrm>
          <a:prstGeom prst="rect">
            <a:avLst/>
          </a:prstGeom>
          <a:noFill/>
          <a:ln>
            <a:noFill/>
          </a:ln>
        </p:spPr>
      </p:pic>
      <p:pic>
        <p:nvPicPr>
          <p:cNvPr id="21" name="Google Shape;875;p84"/>
          <p:cNvPicPr preferRelativeResize="0"/>
          <p:nvPr/>
        </p:nvPicPr>
        <p:blipFill rotWithShape="1">
          <a:blip r:embed="rId6">
            <a:alphaModFix/>
            <a:extLst>
              <a:ext uri="{28A0092B-C50C-407E-A947-70E740481C1C}">
                <a14:useLocalDpi xmlns:a14="http://schemas.microsoft.com/office/drawing/2010/main" val="0"/>
              </a:ext>
            </a:extLst>
          </a:blip>
          <a:srcRect/>
          <a:stretch/>
        </p:blipFill>
        <p:spPr>
          <a:xfrm rot="-369820">
            <a:off x="7811767" y="3225934"/>
            <a:ext cx="2057480" cy="2413691"/>
          </a:xfrm>
          <a:prstGeom prst="rect">
            <a:avLst/>
          </a:prstGeom>
          <a:noFill/>
          <a:ln>
            <a:noFill/>
          </a:ln>
        </p:spPr>
      </p:pic>
      <p:sp>
        <p:nvSpPr>
          <p:cNvPr id="4" name="Content Placeholder 2">
            <a:extLst>
              <a:ext uri="{FF2B5EF4-FFF2-40B4-BE49-F238E27FC236}">
                <a16:creationId xmlns:a16="http://schemas.microsoft.com/office/drawing/2014/main" id="{F40E5A60-70ED-2A10-8088-820FD7AB4455}"/>
              </a:ext>
            </a:extLst>
          </p:cNvPr>
          <p:cNvSpPr>
            <a:spLocks noGrp="1"/>
          </p:cNvSpPr>
          <p:nvPr>
            <p:ph idx="1"/>
          </p:nvPr>
        </p:nvSpPr>
        <p:spPr>
          <a:xfrm>
            <a:off x="215027" y="1862890"/>
            <a:ext cx="1752600" cy="3804380"/>
          </a:xfrm>
        </p:spPr>
        <p:txBody>
          <a:bodyPr anchor="ctr">
            <a:normAutofit/>
          </a:bodyPr>
          <a:lstStyle/>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None/>
              <a:defRPr/>
            </a:pPr>
            <a:r>
              <a:rPr lang="en-US" sz="1400" b="1" dirty="0">
                <a:solidFill>
                  <a:srgbClr val="FFC000"/>
                </a:solidFill>
                <a:latin typeface="Aptos" panose="020B0004020202020204" pitchFamily="34" charset="0"/>
                <a:ea typeface="Tahoma" panose="020B0604030504040204" pitchFamily="34" charset="0"/>
                <a:cs typeface="Tahoma" panose="020B0604030504040204" pitchFamily="34" charset="0"/>
              </a:rPr>
              <a:t>NJDOT</a:t>
            </a:r>
            <a:endParaRPr lang="en-US" sz="1400" b="1" kern="1200" dirty="0">
              <a:solidFill>
                <a:srgbClr val="FFC000"/>
              </a:solidFill>
              <a:latin typeface="Aptos" panose="020B0004020202020204" pitchFamily="34" charset="0"/>
              <a:ea typeface="Tahoma" panose="020B0604030504040204" pitchFamily="34" charset="0"/>
              <a:cs typeface="Tahoma" panose="020B0604030504040204" pitchFamily="34" charset="0"/>
            </a:endParaRP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Contact</a:t>
            </a:r>
          </a:p>
        </p:txBody>
      </p:sp>
      <p:sp>
        <p:nvSpPr>
          <p:cNvPr id="6" name="Rectangle 5">
            <a:extLst>
              <a:ext uri="{FF2B5EF4-FFF2-40B4-BE49-F238E27FC236}">
                <a16:creationId xmlns:a16="http://schemas.microsoft.com/office/drawing/2014/main" id="{D2002D14-DE75-46AB-9540-D66E5F622122}"/>
              </a:ext>
            </a:extLst>
          </p:cNvPr>
          <p:cNvSpPr/>
          <p:nvPr/>
        </p:nvSpPr>
        <p:spPr>
          <a:xfrm>
            <a:off x="2613897" y="5076802"/>
            <a:ext cx="5225738" cy="690213"/>
          </a:xfrm>
          <a:prstGeom prst="rect">
            <a:avLst/>
          </a:prstGeom>
          <a:solidFill>
            <a:schemeClr val="accent1">
              <a:lumMod val="75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461963"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njbikeped.org/</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njdot</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-local-bicycle-and-pedestrian-planning-assistance-program	</a:t>
            </a:r>
          </a:p>
        </p:txBody>
      </p:sp>
      <p:pic>
        <p:nvPicPr>
          <p:cNvPr id="7" name="Picture 6" descr="Icon&#10;&#10;Description automatically generated">
            <a:extLst>
              <a:ext uri="{FF2B5EF4-FFF2-40B4-BE49-F238E27FC236}">
                <a16:creationId xmlns:a16="http://schemas.microsoft.com/office/drawing/2014/main" id="{BFEF0B08-F03F-5D21-F46A-4E4338CB57A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045209" y="4938042"/>
            <a:ext cx="990528" cy="99052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7334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D9D58C-C4CA-B0A2-7337-6867D27CABC7}"/>
              </a:ext>
            </a:extLst>
          </p:cNvPr>
          <p:cNvSpPr>
            <a:spLocks noGrp="1"/>
          </p:cNvSpPr>
          <p:nvPr>
            <p:ph type="title"/>
          </p:nvPr>
        </p:nvSpPr>
        <p:spPr>
          <a:xfrm>
            <a:off x="129984" y="-227225"/>
            <a:ext cx="9988705" cy="1200361"/>
          </a:xfrm>
        </p:spPr>
        <p:txBody>
          <a:bodyPr anchor="b">
            <a:normAutofit/>
          </a:bodyPr>
          <a:lstStyle/>
          <a:p>
            <a:r>
              <a:rPr lang="en-US" sz="3600" b="1" dirty="0">
                <a:latin typeface="Bebas Neue Pro Light" panose="020B0306020202050201" pitchFamily="34" charset="0"/>
              </a:rPr>
              <a:t>About Safe Routes to School</a:t>
            </a:r>
          </a:p>
        </p:txBody>
      </p:sp>
      <p:sp>
        <p:nvSpPr>
          <p:cNvPr id="11" name="Rectangle 10">
            <a:extLst>
              <a:ext uri="{FF2B5EF4-FFF2-40B4-BE49-F238E27FC236}">
                <a16:creationId xmlns:a16="http://schemas.microsoft.com/office/drawing/2014/main" id="{FFF11C9D-F858-A7FA-261E-547BA51B9E9C}"/>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29259E2-CF4C-71DB-621F-F6EB3643B8DA}"/>
              </a:ext>
            </a:extLst>
          </p:cNvPr>
          <p:cNvCxnSpPr>
            <a:cxnSpLocks/>
          </p:cNvCxnSpPr>
          <p:nvPr/>
        </p:nvCxnSpPr>
        <p:spPr>
          <a:xfrm>
            <a:off x="236329" y="973136"/>
            <a:ext cx="5859671"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FF7704FE-EACD-5946-A896-9F6E190EBD80}"/>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186CCDF-2872-72D5-CBE7-8D7B96F518B9}"/>
              </a:ext>
            </a:extLst>
          </p:cNvPr>
          <p:cNvSpPr/>
          <p:nvPr/>
        </p:nvSpPr>
        <p:spPr>
          <a:xfrm>
            <a:off x="6367385" y="1230857"/>
            <a:ext cx="5305424" cy="5065168"/>
          </a:xfrm>
          <a:prstGeom prst="rect">
            <a:avLst/>
          </a:prstGeom>
          <a:solidFill>
            <a:schemeClr val="bg1"/>
          </a:solidFill>
          <a:ln>
            <a:solidFill>
              <a:schemeClr val="bg2">
                <a:lumMod val="90000"/>
              </a:schemeClr>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14">
            <a:extLst>
              <a:ext uri="{FF2B5EF4-FFF2-40B4-BE49-F238E27FC236}">
                <a16:creationId xmlns:a16="http://schemas.microsoft.com/office/drawing/2014/main" id="{E844A1A0-3445-06D5-7ABE-CBCBD1FF97CB}"/>
              </a:ext>
            </a:extLst>
          </p:cNvPr>
          <p:cNvSpPr txBox="1">
            <a:spLocks/>
          </p:cNvSpPr>
          <p:nvPr/>
        </p:nvSpPr>
        <p:spPr>
          <a:xfrm>
            <a:off x="2025385" y="1337954"/>
            <a:ext cx="4243701" cy="4441592"/>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457200">
              <a:lnSpc>
                <a:spcPct val="100000"/>
              </a:lnSpc>
              <a:spcBef>
                <a:spcPts val="0"/>
              </a:spcBef>
              <a:spcAft>
                <a:spcPts val="1200"/>
              </a:spcAft>
              <a:defRPr/>
            </a:pPr>
            <a:r>
              <a:rPr kumimoji="0" lang="en-US" sz="2000" b="0" i="0" u="none" strike="noStrike" kern="1200" cap="none" spc="0" normalizeH="0" baseline="0" noProof="0" dirty="0">
                <a:ln>
                  <a:noFill/>
                </a:ln>
                <a:effectLst/>
                <a:uLnTx/>
                <a:uFillTx/>
                <a:latin typeface="Aptos" panose="020B0004020202020204" pitchFamily="34" charset="0"/>
              </a:rPr>
              <a:t>Prioritize where there has </a:t>
            </a:r>
            <a:r>
              <a:rPr kumimoji="0" lang="en-US" sz="2000" i="0" u="none" strike="noStrike" kern="1200" cap="none" spc="0" normalizeH="0" baseline="0" noProof="0" dirty="0">
                <a:ln>
                  <a:noFill/>
                </a:ln>
                <a:effectLst/>
                <a:uLnTx/>
                <a:uFillTx/>
                <a:latin typeface="Aptos" panose="020B0004020202020204" pitchFamily="34" charset="0"/>
              </a:rPr>
              <a:t>been</a:t>
            </a:r>
            <a:r>
              <a:rPr kumimoji="0" lang="en-US" sz="2000" b="1" i="0" u="none" strike="noStrike" kern="1200" cap="none" spc="0" normalizeH="0" baseline="0" noProof="0" dirty="0">
                <a:ln>
                  <a:noFill/>
                </a:ln>
                <a:effectLst/>
                <a:uLnTx/>
                <a:uFillTx/>
                <a:latin typeface="Aptos" panose="020B0004020202020204" pitchFamily="34" charset="0"/>
              </a:rPr>
              <a:t> underinvestment </a:t>
            </a:r>
          </a:p>
          <a:p>
            <a:pPr marL="514350" indent="-457200">
              <a:lnSpc>
                <a:spcPct val="100000"/>
              </a:lnSpc>
              <a:spcBef>
                <a:spcPts val="0"/>
              </a:spcBef>
              <a:spcAft>
                <a:spcPts val="1200"/>
              </a:spcAft>
              <a:defRPr/>
            </a:pPr>
            <a:r>
              <a:rPr lang="en-US" sz="2000" dirty="0">
                <a:latin typeface="Aptos" panose="020B0004020202020204" pitchFamily="34" charset="0"/>
              </a:rPr>
              <a:t>Expand the program to </a:t>
            </a:r>
            <a:r>
              <a:rPr kumimoji="0" lang="en-US" sz="2000" b="1" i="0" u="none" strike="noStrike" kern="1200" cap="none" spc="0" normalizeH="0" baseline="0" noProof="0" dirty="0">
                <a:ln>
                  <a:noFill/>
                </a:ln>
                <a:effectLst/>
                <a:uLnTx/>
                <a:uFillTx/>
                <a:latin typeface="Aptos" panose="020B0004020202020204" pitchFamily="34" charset="0"/>
              </a:rPr>
              <a:t>high school </a:t>
            </a:r>
            <a:r>
              <a:rPr kumimoji="0" lang="en-US" sz="2000" b="0" i="0" u="none" strike="noStrike" kern="1200" cap="none" spc="0" normalizeH="0" baseline="0" noProof="0" dirty="0">
                <a:ln>
                  <a:noFill/>
                </a:ln>
                <a:effectLst/>
                <a:uLnTx/>
                <a:uFillTx/>
                <a:latin typeface="Aptos" panose="020B0004020202020204" pitchFamily="34" charset="0"/>
              </a:rPr>
              <a:t>students </a:t>
            </a:r>
          </a:p>
          <a:p>
            <a:pPr marL="514350" indent="-457200">
              <a:lnSpc>
                <a:spcPct val="100000"/>
              </a:lnSpc>
              <a:spcBef>
                <a:spcPts val="0"/>
              </a:spcBef>
              <a:spcAft>
                <a:spcPts val="1200"/>
              </a:spcAft>
              <a:defRPr/>
            </a:pPr>
            <a:r>
              <a:rPr lang="en-US" sz="2000" dirty="0">
                <a:latin typeface="Aptos" panose="020B0004020202020204" pitchFamily="34" charset="0"/>
              </a:rPr>
              <a:t>Improve safety and accessibility for people walking, bicycling, and using other </a:t>
            </a:r>
            <a:r>
              <a:rPr lang="en-US" sz="2000" b="1" dirty="0">
                <a:latin typeface="Aptos" panose="020B0004020202020204" pitchFamily="34" charset="0"/>
              </a:rPr>
              <a:t>micromobility modes </a:t>
            </a:r>
            <a:r>
              <a:rPr lang="en-US" sz="2000" dirty="0">
                <a:latin typeface="Aptos" panose="020B0004020202020204" pitchFamily="34" charset="0"/>
              </a:rPr>
              <a:t>(scooters, e-scooters, e-bikes)</a:t>
            </a: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9A5F30C6-DB5B-BE93-DB44-312016A27C0E}"/>
              </a:ext>
            </a:extLst>
          </p:cNvPr>
          <p:cNvGrpSpPr/>
          <p:nvPr/>
        </p:nvGrpSpPr>
        <p:grpSpPr>
          <a:xfrm>
            <a:off x="200346" y="1613690"/>
            <a:ext cx="1660546" cy="4171474"/>
            <a:chOff x="236329" y="1613690"/>
            <a:chExt cx="1715445" cy="3419720"/>
          </a:xfrm>
        </p:grpSpPr>
        <p:sp>
          <p:nvSpPr>
            <p:cNvPr id="30" name="Half Frame 29">
              <a:extLst>
                <a:ext uri="{FF2B5EF4-FFF2-40B4-BE49-F238E27FC236}">
                  <a16:creationId xmlns:a16="http://schemas.microsoft.com/office/drawing/2014/main" id="{CC7BC8EC-45EA-0375-3EA3-C07BC39C248F}"/>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31" name="Half Frame 30">
              <a:extLst>
                <a:ext uri="{FF2B5EF4-FFF2-40B4-BE49-F238E27FC236}">
                  <a16:creationId xmlns:a16="http://schemas.microsoft.com/office/drawing/2014/main" id="{FBA19C6B-0B4A-4F3F-2B4E-3104FCBDA591}"/>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sp>
        <p:nvSpPr>
          <p:cNvPr id="2" name="TextBox 1">
            <a:extLst>
              <a:ext uri="{FF2B5EF4-FFF2-40B4-BE49-F238E27FC236}">
                <a16:creationId xmlns:a16="http://schemas.microsoft.com/office/drawing/2014/main" id="{A3A8D5DB-36FF-4361-E3A5-1F325810304F}"/>
              </a:ext>
            </a:extLst>
          </p:cNvPr>
          <p:cNvSpPr txBox="1"/>
          <p:nvPr/>
        </p:nvSpPr>
        <p:spPr>
          <a:xfrm>
            <a:off x="6538123" y="5639077"/>
            <a:ext cx="4963948" cy="400110"/>
          </a:xfrm>
          <a:prstGeom prst="rect">
            <a:avLst/>
          </a:prstGeom>
          <a:noFill/>
        </p:spPr>
        <p:txBody>
          <a:bodyPr wrap="square" rtlCol="0">
            <a:spAutoFit/>
          </a:bodyPr>
          <a:lstStyle/>
          <a:p>
            <a:pPr algn="ctr"/>
            <a:r>
              <a:rPr lang="en-US" sz="2000" b="1" i="1" dirty="0">
                <a:latin typeface="Tenorite" panose="00000500000000000000" pitchFamily="2" charset="0"/>
              </a:rPr>
              <a:t>SRTS expansion to high school students</a:t>
            </a:r>
            <a:endParaRPr lang="en-US" b="1" i="1" dirty="0">
              <a:latin typeface="Tenorite" panose="00000500000000000000" pitchFamily="2" charset="0"/>
            </a:endParaRPr>
          </a:p>
        </p:txBody>
      </p:sp>
      <p:pic>
        <p:nvPicPr>
          <p:cNvPr id="3" name="Picture 2" descr="A group of people walking on a sidewalk&#10;&#10;Description automatically generated">
            <a:extLst>
              <a:ext uri="{FF2B5EF4-FFF2-40B4-BE49-F238E27FC236}">
                <a16:creationId xmlns:a16="http://schemas.microsoft.com/office/drawing/2014/main" id="{E89A6F51-77DE-1D44-EE2D-395A1C1FE6D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563983" y="1613690"/>
            <a:ext cx="4942218" cy="3758410"/>
          </a:xfrm>
          <a:prstGeom prst="rect">
            <a:avLst/>
          </a:prstGeom>
        </p:spPr>
      </p:pic>
      <p:sp>
        <p:nvSpPr>
          <p:cNvPr id="8" name="Content Placeholder 2">
            <a:extLst>
              <a:ext uri="{FF2B5EF4-FFF2-40B4-BE49-F238E27FC236}">
                <a16:creationId xmlns:a16="http://schemas.microsoft.com/office/drawing/2014/main" id="{C6F1AFC8-B2BF-FBC0-C56C-5B98E7C589D1}"/>
              </a:ext>
            </a:extLst>
          </p:cNvPr>
          <p:cNvSpPr txBox="1">
            <a:spLocks/>
          </p:cNvSpPr>
          <p:nvPr/>
        </p:nvSpPr>
        <p:spPr>
          <a:xfrm>
            <a:off x="215027" y="1862890"/>
            <a:ext cx="1752600" cy="380438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579" indent="0" defTabSz="969264">
              <a:spcBef>
                <a:spcPts val="0"/>
              </a:spcBef>
              <a:spcAft>
                <a:spcPts val="636"/>
              </a:spcAft>
              <a:buFont typeface="Arial" panose="020B0604020202020204" pitchFamily="34" charset="0"/>
              <a:buNone/>
              <a:defRPr/>
            </a:pPr>
            <a:r>
              <a:rPr lang="en-US" sz="1400" b="1" dirty="0">
                <a:solidFill>
                  <a:srgbClr val="FFC000"/>
                </a:solidFill>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NJDOT</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Contact</a:t>
            </a:r>
          </a:p>
        </p:txBody>
      </p:sp>
    </p:spTree>
    <p:extLst>
      <p:ext uri="{BB962C8B-B14F-4D97-AF65-F5344CB8AC3E}">
        <p14:creationId xmlns:p14="http://schemas.microsoft.com/office/powerpoint/2010/main" val="419425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D9D58C-C4CA-B0A2-7337-6867D27CABC7}"/>
              </a:ext>
            </a:extLst>
          </p:cNvPr>
          <p:cNvSpPr>
            <a:spLocks noGrp="1"/>
          </p:cNvSpPr>
          <p:nvPr>
            <p:ph type="title"/>
          </p:nvPr>
        </p:nvSpPr>
        <p:spPr>
          <a:xfrm>
            <a:off x="129984" y="-227225"/>
            <a:ext cx="11109515" cy="1200361"/>
          </a:xfrm>
        </p:spPr>
        <p:txBody>
          <a:bodyPr anchor="b">
            <a:normAutofit/>
          </a:bodyPr>
          <a:lstStyle/>
          <a:p>
            <a:r>
              <a:rPr lang="en-US" sz="3600" b="1" dirty="0">
                <a:latin typeface="Bebas Neue Pro Light" panose="020B0306020202050201" pitchFamily="34" charset="0"/>
              </a:rPr>
              <a:t>NJDOT Design Guides</a:t>
            </a:r>
          </a:p>
        </p:txBody>
      </p:sp>
      <p:sp>
        <p:nvSpPr>
          <p:cNvPr id="11" name="Rectangle 10">
            <a:extLst>
              <a:ext uri="{FF2B5EF4-FFF2-40B4-BE49-F238E27FC236}">
                <a16:creationId xmlns:a16="http://schemas.microsoft.com/office/drawing/2014/main" id="{FFF11C9D-F858-A7FA-261E-547BA51B9E9C}"/>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29259E2-CF4C-71DB-621F-F6EB3643B8DA}"/>
              </a:ext>
            </a:extLst>
          </p:cNvPr>
          <p:cNvCxnSpPr>
            <a:cxnSpLocks/>
          </p:cNvCxnSpPr>
          <p:nvPr/>
        </p:nvCxnSpPr>
        <p:spPr>
          <a:xfrm>
            <a:off x="236329" y="973136"/>
            <a:ext cx="3302001"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FF7704FE-EACD-5946-A896-9F6E190EBD80}"/>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sp>
        <p:nvSpPr>
          <p:cNvPr id="4" name="Content Placeholder 14">
            <a:extLst>
              <a:ext uri="{FF2B5EF4-FFF2-40B4-BE49-F238E27FC236}">
                <a16:creationId xmlns:a16="http://schemas.microsoft.com/office/drawing/2014/main" id="{936D76DD-425C-1B16-7EA5-32694BFFC472}"/>
              </a:ext>
            </a:extLst>
          </p:cNvPr>
          <p:cNvSpPr txBox="1">
            <a:spLocks/>
          </p:cNvSpPr>
          <p:nvPr/>
        </p:nvSpPr>
        <p:spPr>
          <a:xfrm>
            <a:off x="2018241" y="1613690"/>
            <a:ext cx="4678426" cy="4254128"/>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1200"/>
              </a:spcAft>
              <a:defRPr/>
            </a:pPr>
            <a:r>
              <a:rPr lang="en-US" sz="2400" dirty="0">
                <a:latin typeface="Aptos" panose="020B0004020202020204" pitchFamily="34" charset="0"/>
              </a:rPr>
              <a:t>Complete Streets Design Guide</a:t>
            </a:r>
          </a:p>
          <a:p>
            <a:pPr>
              <a:lnSpc>
                <a:spcPct val="110000"/>
              </a:lnSpc>
              <a:spcBef>
                <a:spcPts val="0"/>
              </a:spcBef>
              <a:spcAft>
                <a:spcPts val="1200"/>
              </a:spcAft>
              <a:defRPr/>
            </a:pPr>
            <a:r>
              <a:rPr lang="en-US" sz="2400" dirty="0">
                <a:latin typeface="Aptos" panose="020B0004020202020204" pitchFamily="34" charset="0"/>
              </a:rPr>
              <a:t>School Zone Design Guide</a:t>
            </a:r>
          </a:p>
          <a:p>
            <a:pPr>
              <a:lnSpc>
                <a:spcPct val="110000"/>
              </a:lnSpc>
              <a:spcBef>
                <a:spcPts val="0"/>
              </a:spcBef>
              <a:spcAft>
                <a:spcPts val="1200"/>
              </a:spcAft>
              <a:defRPr/>
            </a:pPr>
            <a:r>
              <a:rPr lang="en-US" sz="2400" dirty="0">
                <a:latin typeface="Aptos" panose="020B0004020202020204" pitchFamily="34" charset="0"/>
              </a:rPr>
              <a:t>School Bike Parking Guide</a:t>
            </a:r>
          </a:p>
          <a:p>
            <a:pPr>
              <a:lnSpc>
                <a:spcPct val="110000"/>
              </a:lnSpc>
              <a:spcBef>
                <a:spcPts val="0"/>
              </a:spcBef>
              <a:spcAft>
                <a:spcPts val="1200"/>
              </a:spcAft>
              <a:defRPr/>
            </a:pPr>
            <a:r>
              <a:rPr lang="en-US" sz="2400" dirty="0">
                <a:latin typeface="Aptos" panose="020B0004020202020204" pitchFamily="34" charset="0"/>
              </a:rPr>
              <a:t>Complete Streets for All: Model Policy &amp; Guide</a:t>
            </a:r>
          </a:p>
          <a:p>
            <a:pPr>
              <a:lnSpc>
                <a:spcPct val="110000"/>
              </a:lnSpc>
              <a:spcBef>
                <a:spcPts val="0"/>
              </a:spcBef>
              <a:spcAft>
                <a:spcPts val="1200"/>
              </a:spcAft>
              <a:defRPr/>
            </a:pPr>
            <a:r>
              <a:rPr lang="en-US" sz="2400" dirty="0">
                <a:latin typeface="Aptos" panose="020B0004020202020204" pitchFamily="34" charset="0"/>
              </a:rPr>
              <a:t>Planning for Greenways Guidebook</a:t>
            </a:r>
          </a:p>
          <a:p>
            <a:pPr>
              <a:lnSpc>
                <a:spcPct val="110000"/>
              </a:lnSpc>
              <a:spcBef>
                <a:spcPts val="0"/>
              </a:spcBef>
              <a:spcAft>
                <a:spcPts val="1200"/>
              </a:spcAft>
              <a:defRPr/>
            </a:pPr>
            <a:r>
              <a:rPr lang="en-US" sz="2400" dirty="0">
                <a:latin typeface="Aptos" panose="020B0004020202020204" pitchFamily="34" charset="0"/>
              </a:rPr>
              <a:t>NJ Micromobility Guide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1" dirty="0">
              <a:latin typeface="+mj-lt"/>
            </a:endParaRPr>
          </a:p>
        </p:txBody>
      </p:sp>
      <p:grpSp>
        <p:nvGrpSpPr>
          <p:cNvPr id="26" name="Group 25">
            <a:extLst>
              <a:ext uri="{FF2B5EF4-FFF2-40B4-BE49-F238E27FC236}">
                <a16:creationId xmlns:a16="http://schemas.microsoft.com/office/drawing/2014/main" id="{34BC3646-0478-75BD-9883-24F8C1926A4A}"/>
              </a:ext>
            </a:extLst>
          </p:cNvPr>
          <p:cNvGrpSpPr/>
          <p:nvPr/>
        </p:nvGrpSpPr>
        <p:grpSpPr>
          <a:xfrm>
            <a:off x="200346" y="1613690"/>
            <a:ext cx="1660546" cy="4171474"/>
            <a:chOff x="236329" y="1613690"/>
            <a:chExt cx="1715445" cy="3419720"/>
          </a:xfrm>
        </p:grpSpPr>
        <p:sp>
          <p:nvSpPr>
            <p:cNvPr id="27" name="Half Frame 26">
              <a:extLst>
                <a:ext uri="{FF2B5EF4-FFF2-40B4-BE49-F238E27FC236}">
                  <a16:creationId xmlns:a16="http://schemas.microsoft.com/office/drawing/2014/main" id="{C860D9A6-0A3A-B78D-AD2B-A6F82E452906}"/>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28" name="Half Frame 27">
              <a:extLst>
                <a:ext uri="{FF2B5EF4-FFF2-40B4-BE49-F238E27FC236}">
                  <a16:creationId xmlns:a16="http://schemas.microsoft.com/office/drawing/2014/main" id="{EA37CA0E-CE49-161E-65B6-568C3DD80696}"/>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pic>
        <p:nvPicPr>
          <p:cNvPr id="6" name="Google Shape;205;p39">
            <a:extLst>
              <a:ext uri="{FF2B5EF4-FFF2-40B4-BE49-F238E27FC236}">
                <a16:creationId xmlns:a16="http://schemas.microsoft.com/office/drawing/2014/main" id="{E468E616-B762-8FE8-307F-AFAC4A4E0BAA}"/>
              </a:ext>
            </a:extLst>
          </p:cNvPr>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rot="169763">
            <a:off x="6972239" y="-232459"/>
            <a:ext cx="2447259" cy="3066241"/>
          </a:xfrm>
          <a:prstGeom prst="rect">
            <a:avLst/>
          </a:prstGeom>
          <a:noFill/>
          <a:ln w="1905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pic>
        <p:nvPicPr>
          <p:cNvPr id="7" name="Google Shape;206;p39" descr="E:\srts cover.jpg">
            <a:extLst>
              <a:ext uri="{FF2B5EF4-FFF2-40B4-BE49-F238E27FC236}">
                <a16:creationId xmlns:a16="http://schemas.microsoft.com/office/drawing/2014/main" id="{81D65FCD-F235-ACFF-ECA0-9AC0A64C09C9}"/>
              </a:ext>
            </a:extLst>
          </p:cNvPr>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rot="-382923">
            <a:off x="9051939" y="283295"/>
            <a:ext cx="2700838" cy="1885577"/>
          </a:xfrm>
          <a:prstGeom prst="rect">
            <a:avLst/>
          </a:prstGeom>
          <a:noFill/>
          <a:ln w="19050" cap="flat" cmpd="sng">
            <a:solidFill>
              <a:srgbClr val="FFFFFF"/>
            </a:solidFill>
            <a:prstDash val="solid"/>
            <a:round/>
            <a:headEnd type="none" w="sm" len="sm"/>
            <a:tailEnd type="none" w="sm" len="sm"/>
          </a:ln>
          <a:effectLst>
            <a:outerShdw blurRad="190500" algn="tl" rotWithShape="0">
              <a:srgbClr val="000000">
                <a:alpha val="69410"/>
              </a:srgbClr>
            </a:outerShdw>
          </a:effectLst>
        </p:spPr>
      </p:pic>
      <p:pic>
        <p:nvPicPr>
          <p:cNvPr id="9" name="Picture 8">
            <a:extLst>
              <a:ext uri="{FF2B5EF4-FFF2-40B4-BE49-F238E27FC236}">
                <a16:creationId xmlns:a16="http://schemas.microsoft.com/office/drawing/2014/main" id="{B450101C-DBB5-B9A3-E6F8-04834D8E57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36996">
            <a:off x="9421142" y="1916821"/>
            <a:ext cx="2401252" cy="1849582"/>
          </a:xfrm>
          <a:prstGeom prst="rect">
            <a:avLst/>
          </a:prstGeom>
          <a:ln w="38100">
            <a:solidFill>
              <a:schemeClr val="bg1"/>
            </a:solidFill>
          </a:ln>
        </p:spPr>
      </p:pic>
      <p:pic>
        <p:nvPicPr>
          <p:cNvPr id="8" name="Google Shape;208;p39">
            <a:extLst>
              <a:ext uri="{FF2B5EF4-FFF2-40B4-BE49-F238E27FC236}">
                <a16:creationId xmlns:a16="http://schemas.microsoft.com/office/drawing/2014/main" id="{4C835543-36DA-6F1F-447C-253E92811292}"/>
              </a:ext>
            </a:extLst>
          </p:cNvPr>
          <p:cNvPicPr preferRelativeResize="0"/>
          <p:nvPr/>
        </p:nvPicPr>
        <p:blipFill>
          <a:blip r:embed="rId6">
            <a:alphaModFix/>
            <a:extLst>
              <a:ext uri="{28A0092B-C50C-407E-A947-70E740481C1C}">
                <a14:useLocalDpi xmlns:a14="http://schemas.microsoft.com/office/drawing/2010/main" val="0"/>
              </a:ext>
            </a:extLst>
          </a:blip>
          <a:stretch>
            <a:fillRect/>
          </a:stretch>
        </p:blipFill>
        <p:spPr>
          <a:xfrm rot="-538730">
            <a:off x="7199472" y="1834031"/>
            <a:ext cx="2185441" cy="2816962"/>
          </a:xfrm>
          <a:prstGeom prst="rect">
            <a:avLst/>
          </a:prstGeom>
          <a:noFill/>
          <a:ln w="19050" cap="flat" cmpd="sng">
            <a:solidFill>
              <a:srgbClr val="FFFFFF"/>
            </a:solidFill>
            <a:prstDash val="solid"/>
            <a:round/>
            <a:headEnd type="none" w="sm" len="sm"/>
            <a:tailEnd type="none" w="sm" len="sm"/>
          </a:ln>
        </p:spPr>
      </p:pic>
      <p:pic>
        <p:nvPicPr>
          <p:cNvPr id="10" name="Google Shape;209;p39">
            <a:extLst>
              <a:ext uri="{FF2B5EF4-FFF2-40B4-BE49-F238E27FC236}">
                <a16:creationId xmlns:a16="http://schemas.microsoft.com/office/drawing/2014/main" id="{568480B4-C171-A0DA-803F-9D9193725169}"/>
              </a:ext>
            </a:extLst>
          </p:cNvPr>
          <p:cNvPicPr preferRelativeResize="0"/>
          <p:nvPr/>
        </p:nvPicPr>
        <p:blipFill rotWithShape="1">
          <a:blip r:embed="rId7">
            <a:alphaModFix/>
            <a:extLst>
              <a:ext uri="{28A0092B-C50C-407E-A947-70E740481C1C}">
                <a14:useLocalDpi xmlns:a14="http://schemas.microsoft.com/office/drawing/2010/main" val="0"/>
              </a:ext>
            </a:extLst>
          </a:blip>
          <a:srcRect/>
          <a:stretch/>
        </p:blipFill>
        <p:spPr>
          <a:xfrm rot="301846">
            <a:off x="8972208" y="3751626"/>
            <a:ext cx="2904580" cy="2103017"/>
          </a:xfrm>
          <a:prstGeom prst="rect">
            <a:avLst/>
          </a:prstGeom>
          <a:noFill/>
          <a:ln w="1905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pic>
        <p:nvPicPr>
          <p:cNvPr id="3074" name="Picture 2" descr="Cover New Jersey Micromobility Guide 2025.pdf">
            <a:extLst>
              <a:ext uri="{FF2B5EF4-FFF2-40B4-BE49-F238E27FC236}">
                <a16:creationId xmlns:a16="http://schemas.microsoft.com/office/drawing/2014/main" id="{872B3960-1828-B127-F1DE-D3850BA834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660017">
            <a:off x="6579009" y="4517706"/>
            <a:ext cx="2570684" cy="1985583"/>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5488DC3A-2DEB-7794-0D12-3D11A03D0E5F}"/>
              </a:ext>
            </a:extLst>
          </p:cNvPr>
          <p:cNvSpPr>
            <a:spLocks noGrp="1"/>
          </p:cNvSpPr>
          <p:nvPr>
            <p:ph idx="1"/>
          </p:nvPr>
        </p:nvSpPr>
        <p:spPr>
          <a:xfrm>
            <a:off x="215027" y="1862890"/>
            <a:ext cx="1752600" cy="3804380"/>
          </a:xfrm>
        </p:spPr>
        <p:txBody>
          <a:bodyPr anchor="ctr">
            <a:normAutofit/>
          </a:bodyPr>
          <a:lstStyle/>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None/>
              <a:defRPr/>
            </a:pPr>
            <a:r>
              <a:rPr lang="en-US" sz="1400" b="1" dirty="0">
                <a:solidFill>
                  <a:srgbClr val="FFC000"/>
                </a:solidFill>
                <a:latin typeface="Aptos" panose="020B0004020202020204" pitchFamily="34" charset="0"/>
                <a:ea typeface="Tahoma" panose="020B0604030504040204" pitchFamily="34" charset="0"/>
                <a:cs typeface="Tahoma" panose="020B0604030504040204" pitchFamily="34" charset="0"/>
              </a:rPr>
              <a:t>NJDOT</a:t>
            </a:r>
            <a:endParaRPr lang="en-US" sz="1400" b="1" kern="1200" dirty="0">
              <a:solidFill>
                <a:srgbClr val="FFC000"/>
              </a:solidFill>
              <a:latin typeface="Aptos" panose="020B0004020202020204" pitchFamily="34" charset="0"/>
              <a:ea typeface="Tahoma" panose="020B0604030504040204" pitchFamily="34" charset="0"/>
              <a:cs typeface="Tahoma" panose="020B0604030504040204" pitchFamily="34" charset="0"/>
            </a:endParaRP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Contact</a:t>
            </a:r>
          </a:p>
        </p:txBody>
      </p:sp>
    </p:spTree>
    <p:extLst>
      <p:ext uri="{BB962C8B-B14F-4D97-AF65-F5344CB8AC3E}">
        <p14:creationId xmlns:p14="http://schemas.microsoft.com/office/powerpoint/2010/main" val="322234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D9D58C-C4CA-B0A2-7337-6867D27CABC7}"/>
              </a:ext>
            </a:extLst>
          </p:cNvPr>
          <p:cNvSpPr>
            <a:spLocks noGrp="1"/>
          </p:cNvSpPr>
          <p:nvPr>
            <p:ph type="title"/>
          </p:nvPr>
        </p:nvSpPr>
        <p:spPr>
          <a:xfrm>
            <a:off x="129984" y="-227225"/>
            <a:ext cx="11109515" cy="1200361"/>
          </a:xfrm>
        </p:spPr>
        <p:txBody>
          <a:bodyPr anchor="b">
            <a:normAutofit/>
          </a:bodyPr>
          <a:lstStyle/>
          <a:p>
            <a:r>
              <a:rPr lang="en-US" sz="3600" b="1" dirty="0">
                <a:latin typeface="Bebas Neue Pro Light" panose="020B0306020202050201" pitchFamily="34" charset="0"/>
              </a:rPr>
              <a:t>Contact</a:t>
            </a:r>
          </a:p>
        </p:txBody>
      </p:sp>
      <p:sp>
        <p:nvSpPr>
          <p:cNvPr id="11" name="Rectangle 10">
            <a:extLst>
              <a:ext uri="{FF2B5EF4-FFF2-40B4-BE49-F238E27FC236}">
                <a16:creationId xmlns:a16="http://schemas.microsoft.com/office/drawing/2014/main" id="{FFF11C9D-F858-A7FA-261E-547BA51B9E9C}"/>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29259E2-CF4C-71DB-621F-F6EB3643B8DA}"/>
              </a:ext>
            </a:extLst>
          </p:cNvPr>
          <p:cNvCxnSpPr>
            <a:cxnSpLocks/>
          </p:cNvCxnSpPr>
          <p:nvPr/>
        </p:nvCxnSpPr>
        <p:spPr>
          <a:xfrm>
            <a:off x="236329" y="973136"/>
            <a:ext cx="3302001"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FF7704FE-EACD-5946-A896-9F6E190EBD80}"/>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9481413-7450-5845-B991-A23348A28585}"/>
              </a:ext>
            </a:extLst>
          </p:cNvPr>
          <p:cNvGrpSpPr/>
          <p:nvPr/>
        </p:nvGrpSpPr>
        <p:grpSpPr>
          <a:xfrm>
            <a:off x="200346" y="1613690"/>
            <a:ext cx="1660546" cy="4171474"/>
            <a:chOff x="236329" y="1613690"/>
            <a:chExt cx="1715445" cy="3419720"/>
          </a:xfrm>
        </p:grpSpPr>
        <p:sp>
          <p:nvSpPr>
            <p:cNvPr id="16" name="Half Frame 15">
              <a:extLst>
                <a:ext uri="{FF2B5EF4-FFF2-40B4-BE49-F238E27FC236}">
                  <a16:creationId xmlns:a16="http://schemas.microsoft.com/office/drawing/2014/main" id="{A7F12D27-CE39-8CFD-CD41-65CF0B1B555E}"/>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17" name="Half Frame 16">
              <a:extLst>
                <a:ext uri="{FF2B5EF4-FFF2-40B4-BE49-F238E27FC236}">
                  <a16:creationId xmlns:a16="http://schemas.microsoft.com/office/drawing/2014/main" id="{B0C06F11-41C3-44B9-5BE2-55418864533A}"/>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sp>
        <p:nvSpPr>
          <p:cNvPr id="3" name="Google Shape;1104;p112">
            <a:extLst>
              <a:ext uri="{FF2B5EF4-FFF2-40B4-BE49-F238E27FC236}">
                <a16:creationId xmlns:a16="http://schemas.microsoft.com/office/drawing/2014/main" id="{85EF1C0B-ADEF-572F-8991-1F446DEB39F0}"/>
              </a:ext>
            </a:extLst>
          </p:cNvPr>
          <p:cNvSpPr/>
          <p:nvPr/>
        </p:nvSpPr>
        <p:spPr>
          <a:xfrm>
            <a:off x="4932863" y="1613690"/>
            <a:ext cx="6969587" cy="1971349"/>
          </a:xfrm>
          <a:prstGeom prst="roundRect">
            <a:avLst>
              <a:gd name="adj" fmla="val 16667"/>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05;p112">
            <a:extLst>
              <a:ext uri="{FF2B5EF4-FFF2-40B4-BE49-F238E27FC236}">
                <a16:creationId xmlns:a16="http://schemas.microsoft.com/office/drawing/2014/main" id="{9B89EB01-81A5-75B0-C4A1-F089DCFB3D3A}"/>
              </a:ext>
            </a:extLst>
          </p:cNvPr>
          <p:cNvSpPr txBox="1"/>
          <p:nvPr/>
        </p:nvSpPr>
        <p:spPr>
          <a:xfrm>
            <a:off x="5222098" y="1666764"/>
            <a:ext cx="5305896" cy="2076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dirty="0">
                <a:ln>
                  <a:noFill/>
                </a:ln>
                <a:solidFill>
                  <a:srgbClr val="0A71B9"/>
                </a:solidFill>
                <a:effectLst/>
                <a:uLnTx/>
                <a:uFillTx/>
                <a:latin typeface="Helvetica Neue"/>
                <a:ea typeface="Helvetica Neue"/>
                <a:cs typeface="Helvetica Neue"/>
                <a:sym typeface="Helvetica Neue"/>
              </a:rPr>
              <a:t>Contact: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0A71B9"/>
                </a:solidFill>
                <a:effectLst/>
                <a:uLnTx/>
                <a:uFillTx/>
                <a:latin typeface="Helvetica Neue"/>
                <a:ea typeface="Helvetica Neue"/>
                <a:cs typeface="Helvetica Neue"/>
                <a:sym typeface="Helvetica Neue"/>
              </a:rPr>
              <a:t>NJDOT Safe Routes Resource Center</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0A71B9"/>
                </a:solidFill>
                <a:effectLst/>
                <a:uLnTx/>
                <a:uFillTx/>
                <a:latin typeface="Helvetica Neue"/>
                <a:ea typeface="Helvetica Neue"/>
                <a:cs typeface="Helvetica Neue"/>
                <a:sym typeface="Helvetica Neue"/>
              </a:rPr>
              <a:t>Website</a:t>
            </a:r>
            <a:r>
              <a:rPr kumimoji="0" lang="en-US" sz="2000" i="0" u="none" strike="noStrike" kern="0" cap="none" spc="0" normalizeH="0" baseline="0" noProof="0" dirty="0">
                <a:ln>
                  <a:noFill/>
                </a:ln>
                <a:solidFill>
                  <a:srgbClr val="0A71B9"/>
                </a:solidFill>
                <a:effectLst/>
                <a:uLnTx/>
                <a:uFillTx/>
                <a:latin typeface="Helvetica Neue"/>
                <a:ea typeface="Helvetica Neue"/>
                <a:cs typeface="Helvetica Neue"/>
                <a:sym typeface="Helvetica Neue"/>
              </a:rPr>
              <a:t>: saferoutesnj.org</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0A71B9"/>
                </a:solidFill>
                <a:effectLst/>
                <a:uLnTx/>
                <a:uFillTx/>
                <a:latin typeface="Helvetica Neue"/>
                <a:ea typeface="Helvetica Neue"/>
                <a:cs typeface="Helvetica Neue"/>
                <a:sym typeface="Helvetica Neue"/>
              </a:rPr>
              <a:t>Telephone</a:t>
            </a:r>
            <a:r>
              <a:rPr kumimoji="0" lang="en-US" sz="2000" i="0" u="none" strike="noStrike" kern="0" cap="none" spc="0" normalizeH="0" baseline="0" noProof="0" dirty="0">
                <a:ln>
                  <a:noFill/>
                </a:ln>
                <a:solidFill>
                  <a:srgbClr val="0A71B9"/>
                </a:solidFill>
                <a:effectLst/>
                <a:uLnTx/>
                <a:uFillTx/>
                <a:latin typeface="Helvetica Neue"/>
                <a:ea typeface="Helvetica Neue"/>
                <a:cs typeface="Helvetica Neue"/>
                <a:sym typeface="Helvetica Neue"/>
              </a:rPr>
              <a:t>: (848) 932-7901</a:t>
            </a:r>
            <a:br>
              <a:rPr kumimoji="0" lang="en-US" sz="2000" i="0" u="none" strike="noStrike" kern="0" cap="none" spc="0" normalizeH="0" baseline="0" noProof="0" dirty="0">
                <a:ln>
                  <a:noFill/>
                </a:ln>
                <a:solidFill>
                  <a:srgbClr val="0A71B9"/>
                </a:solidFill>
                <a:effectLst/>
                <a:uLnTx/>
                <a:uFillTx/>
                <a:latin typeface="Helvetica Neue"/>
                <a:ea typeface="Helvetica Neue"/>
                <a:cs typeface="Helvetica Neue"/>
                <a:sym typeface="Helvetica Neue"/>
              </a:rPr>
            </a:br>
            <a:r>
              <a:rPr kumimoji="0" lang="en-US" sz="2000" b="1" i="0" u="none" strike="noStrike" kern="0" cap="none" spc="0" normalizeH="0" baseline="0" noProof="0" dirty="0">
                <a:ln>
                  <a:noFill/>
                </a:ln>
                <a:solidFill>
                  <a:srgbClr val="0A71B9"/>
                </a:solidFill>
                <a:effectLst/>
                <a:uLnTx/>
                <a:uFillTx/>
                <a:latin typeface="Helvetica Neue"/>
                <a:ea typeface="Helvetica Neue"/>
                <a:cs typeface="Helvetica Neue"/>
                <a:sym typeface="Helvetica Neue"/>
              </a:rPr>
              <a:t>Email</a:t>
            </a:r>
            <a:r>
              <a:rPr kumimoji="0" lang="en-US" sz="2000" i="0" u="none" strike="noStrike" kern="0" cap="none" spc="0" normalizeH="0" baseline="0" noProof="0" dirty="0">
                <a:ln>
                  <a:noFill/>
                </a:ln>
                <a:solidFill>
                  <a:srgbClr val="0A71B9"/>
                </a:solidFill>
                <a:effectLst/>
                <a:uLnTx/>
                <a:uFillTx/>
                <a:latin typeface="Helvetica Neue"/>
                <a:ea typeface="Helvetica Neue"/>
                <a:cs typeface="Helvetica Neue"/>
                <a:sym typeface="Helvetica Neue"/>
              </a:rPr>
              <a:t>: srts@ejb.rutgers.edu</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dirty="0">
              <a:ln>
                <a:noFill/>
              </a:ln>
              <a:solidFill>
                <a:srgbClr val="0A71B9"/>
              </a:solidFill>
              <a:effectLst/>
              <a:uLnTx/>
              <a:uFillTx/>
              <a:latin typeface="Helvetica Neue"/>
              <a:ea typeface="Helvetica Neue"/>
              <a:cs typeface="Helvetica Neue"/>
              <a:sym typeface="Helvetica Neue"/>
            </a:endParaRPr>
          </a:p>
        </p:txBody>
      </p:sp>
      <p:pic>
        <p:nvPicPr>
          <p:cNvPr id="9" name="Google Shape;1108;p112">
            <a:extLst>
              <a:ext uri="{FF2B5EF4-FFF2-40B4-BE49-F238E27FC236}">
                <a16:creationId xmlns:a16="http://schemas.microsoft.com/office/drawing/2014/main" id="{332FF9AE-3496-FFAA-D7FD-60E7C2975712}"/>
              </a:ext>
            </a:extLst>
          </p:cNvPr>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9983972" y="2057178"/>
            <a:ext cx="1827028" cy="1217562"/>
          </a:xfrm>
          <a:prstGeom prst="rect">
            <a:avLst/>
          </a:prstGeom>
          <a:noFill/>
          <a:ln>
            <a:noFill/>
          </a:ln>
        </p:spPr>
      </p:pic>
      <p:grpSp>
        <p:nvGrpSpPr>
          <p:cNvPr id="24" name="Group 23">
            <a:extLst>
              <a:ext uri="{FF2B5EF4-FFF2-40B4-BE49-F238E27FC236}">
                <a16:creationId xmlns:a16="http://schemas.microsoft.com/office/drawing/2014/main" id="{EE7A705B-596B-838D-7D0E-FC4F64A3998B}"/>
              </a:ext>
            </a:extLst>
          </p:cNvPr>
          <p:cNvGrpSpPr/>
          <p:nvPr/>
        </p:nvGrpSpPr>
        <p:grpSpPr>
          <a:xfrm>
            <a:off x="1951774" y="4517775"/>
            <a:ext cx="9855769" cy="1381452"/>
            <a:chOff x="1951774" y="4517775"/>
            <a:chExt cx="9855769" cy="1381452"/>
          </a:xfrm>
        </p:grpSpPr>
        <p:grpSp>
          <p:nvGrpSpPr>
            <p:cNvPr id="21" name="Group 20">
              <a:extLst>
                <a:ext uri="{FF2B5EF4-FFF2-40B4-BE49-F238E27FC236}">
                  <a16:creationId xmlns:a16="http://schemas.microsoft.com/office/drawing/2014/main" id="{F853A081-5002-F6B9-06B7-C752B859F85E}"/>
                </a:ext>
              </a:extLst>
            </p:cNvPr>
            <p:cNvGrpSpPr/>
            <p:nvPr/>
          </p:nvGrpSpPr>
          <p:grpSpPr>
            <a:xfrm>
              <a:off x="2519818" y="4517775"/>
              <a:ext cx="9287725" cy="1381452"/>
              <a:chOff x="1951774" y="4520520"/>
              <a:chExt cx="9287725" cy="1381452"/>
            </a:xfrm>
          </p:grpSpPr>
          <p:pic>
            <p:nvPicPr>
              <p:cNvPr id="20" name="Picture 19">
                <a:extLst>
                  <a:ext uri="{FF2B5EF4-FFF2-40B4-BE49-F238E27FC236}">
                    <a16:creationId xmlns:a16="http://schemas.microsoft.com/office/drawing/2014/main" id="{6111ED8B-40FD-2A86-4CD7-104828E6DC24}"/>
                  </a:ext>
                </a:extLst>
              </p:cNvPr>
              <p:cNvPicPr>
                <a:picLocks noChangeAspect="1"/>
              </p:cNvPicPr>
              <p:nvPr/>
            </p:nvPicPr>
            <p:blipFill rotWithShape="1">
              <a:blip r:embed="rId4">
                <a:extLst>
                  <a:ext uri="{28A0092B-C50C-407E-A947-70E740481C1C}">
                    <a14:useLocalDpi xmlns:a14="http://schemas.microsoft.com/office/drawing/2010/main" val="0"/>
                  </a:ext>
                </a:extLst>
              </a:blip>
              <a:srcRect l="-91298" b="-334"/>
              <a:stretch/>
            </p:blipFill>
            <p:spPr>
              <a:xfrm>
                <a:off x="6223500" y="4520520"/>
                <a:ext cx="5015999" cy="1381452"/>
              </a:xfrm>
              <a:prstGeom prst="rect">
                <a:avLst/>
              </a:prstGeom>
            </p:spPr>
          </p:pic>
          <p:pic>
            <p:nvPicPr>
              <p:cNvPr id="13" name="Picture 12">
                <a:extLst>
                  <a:ext uri="{FF2B5EF4-FFF2-40B4-BE49-F238E27FC236}">
                    <a16:creationId xmlns:a16="http://schemas.microsoft.com/office/drawing/2014/main" id="{232E5C73-B05D-DA01-0AC4-49A67470067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951774" y="4520520"/>
                <a:ext cx="6723184" cy="1381452"/>
              </a:xfrm>
              <a:prstGeom prst="rect">
                <a:avLst/>
              </a:prstGeom>
            </p:spPr>
          </p:pic>
        </p:grpSp>
        <p:pic>
          <p:nvPicPr>
            <p:cNvPr id="23" name="Picture 22">
              <a:extLst>
                <a:ext uri="{FF2B5EF4-FFF2-40B4-BE49-F238E27FC236}">
                  <a16:creationId xmlns:a16="http://schemas.microsoft.com/office/drawing/2014/main" id="{D3B33974-3733-FF82-269D-B14A3B7A1249}"/>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951774" y="4517775"/>
              <a:ext cx="649452" cy="1381452"/>
            </a:xfrm>
            <a:prstGeom prst="rect">
              <a:avLst/>
            </a:prstGeom>
          </p:spPr>
        </p:pic>
      </p:grpSp>
      <p:sp>
        <p:nvSpPr>
          <p:cNvPr id="25" name="Subtitle 2">
            <a:extLst>
              <a:ext uri="{FF2B5EF4-FFF2-40B4-BE49-F238E27FC236}">
                <a16:creationId xmlns:a16="http://schemas.microsoft.com/office/drawing/2014/main" id="{B064ABDB-F15B-EB2D-AAAB-84D7E103E03D}"/>
              </a:ext>
            </a:extLst>
          </p:cNvPr>
          <p:cNvSpPr txBox="1">
            <a:spLocks/>
          </p:cNvSpPr>
          <p:nvPr/>
        </p:nvSpPr>
        <p:spPr>
          <a:xfrm>
            <a:off x="1052305" y="1434117"/>
            <a:ext cx="4570546" cy="672098"/>
          </a:xfrm>
          <a:prstGeom prst="rect">
            <a:avLst/>
          </a:prstGeom>
        </p:spPr>
        <p:txBody>
          <a:bodyPr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ue Haas Grotesk Text Pro" panose="020B0504020202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ue Haas Grotesk Text Pro" panose="020B0504020202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ue Haas Grotesk Text Pro" panose="020B0504020202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Open Sans" panose="020B0606030504020204" pitchFamily="34" charset="0"/>
              </a:rPr>
              <a:t>Thank You!</a:t>
            </a:r>
          </a:p>
        </p:txBody>
      </p:sp>
      <p:pic>
        <p:nvPicPr>
          <p:cNvPr id="26" name="Google Shape;1034;p98">
            <a:extLst>
              <a:ext uri="{FF2B5EF4-FFF2-40B4-BE49-F238E27FC236}">
                <a16:creationId xmlns:a16="http://schemas.microsoft.com/office/drawing/2014/main" id="{B5ECFFC0-025C-8E05-D03C-2154CF1D9CD7}"/>
              </a:ext>
            </a:extLst>
          </p:cNvPr>
          <p:cNvPicPr preferRelativeResize="0"/>
          <p:nvPr/>
        </p:nvPicPr>
        <p:blipFill>
          <a:blip r:embed="rId7">
            <a:alphaModFix/>
            <a:extLst>
              <a:ext uri="{28A0092B-C50C-407E-A947-70E740481C1C}">
                <a14:useLocalDpi xmlns:a14="http://schemas.microsoft.com/office/drawing/2010/main" val="0"/>
              </a:ext>
            </a:extLst>
          </a:blip>
          <a:stretch>
            <a:fillRect/>
          </a:stretch>
        </p:blipFill>
        <p:spPr>
          <a:xfrm>
            <a:off x="2683627" y="2290934"/>
            <a:ext cx="1458988" cy="1359500"/>
          </a:xfrm>
          <a:prstGeom prst="rect">
            <a:avLst/>
          </a:prstGeom>
          <a:noFill/>
          <a:ln>
            <a:noFill/>
          </a:ln>
        </p:spPr>
      </p:pic>
      <p:sp>
        <p:nvSpPr>
          <p:cNvPr id="6" name="Content Placeholder 2">
            <a:extLst>
              <a:ext uri="{FF2B5EF4-FFF2-40B4-BE49-F238E27FC236}">
                <a16:creationId xmlns:a16="http://schemas.microsoft.com/office/drawing/2014/main" id="{018FB0D6-B778-9AB9-5634-49823BE72F22}"/>
              </a:ext>
            </a:extLst>
          </p:cNvPr>
          <p:cNvSpPr>
            <a:spLocks noGrp="1"/>
          </p:cNvSpPr>
          <p:nvPr>
            <p:ph idx="1"/>
          </p:nvPr>
        </p:nvSpPr>
        <p:spPr>
          <a:xfrm>
            <a:off x="215027" y="1862890"/>
            <a:ext cx="1752600" cy="3804380"/>
          </a:xfrm>
        </p:spPr>
        <p:txBody>
          <a:bodyPr anchor="ctr">
            <a:normAutofit/>
          </a:bodyPr>
          <a:lstStyle/>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a:t>
            </a:r>
            <a:endParaRPr lang="en-US" sz="1400" kern="1200" dirty="0">
              <a:latin typeface="Aptos" panose="020B0004020202020204" pitchFamily="34" charset="0"/>
              <a:ea typeface="Tahoma" panose="020B0604030504040204" pitchFamily="34" charset="0"/>
              <a:cs typeface="Tahoma" panose="020B0604030504040204" pitchFamily="34" charset="0"/>
            </a:endParaRPr>
          </a:p>
          <a:p>
            <a:pPr marL="60579" indent="0" defTabSz="969264">
              <a:spcBef>
                <a:spcPts val="0"/>
              </a:spcBef>
              <a:spcAft>
                <a:spcPts val="636"/>
              </a:spcAft>
              <a:buNone/>
              <a:defRPr/>
            </a:pPr>
            <a:r>
              <a:rPr lang="en-US" sz="1400" b="1" kern="1200" dirty="0">
                <a:solidFill>
                  <a:srgbClr val="FFC000"/>
                </a:solidFill>
                <a:latin typeface="Aptos" panose="020B0004020202020204" pitchFamily="34" charset="0"/>
                <a:ea typeface="Tahoma" panose="020B0604030504040204" pitchFamily="34" charset="0"/>
                <a:cs typeface="Tahoma" panose="020B0604030504040204" pitchFamily="34" charset="0"/>
              </a:rPr>
              <a:t>Contact</a:t>
            </a:r>
          </a:p>
        </p:txBody>
      </p:sp>
    </p:spTree>
    <p:extLst>
      <p:ext uri="{BB962C8B-B14F-4D97-AF65-F5344CB8AC3E}">
        <p14:creationId xmlns:p14="http://schemas.microsoft.com/office/powerpoint/2010/main" val="55798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D9D58C-C4CA-B0A2-7337-6867D27CABC7}"/>
              </a:ext>
            </a:extLst>
          </p:cNvPr>
          <p:cNvSpPr>
            <a:spLocks noGrp="1"/>
          </p:cNvSpPr>
          <p:nvPr>
            <p:ph type="title"/>
          </p:nvPr>
        </p:nvSpPr>
        <p:spPr>
          <a:xfrm>
            <a:off x="129984" y="-227225"/>
            <a:ext cx="10378791" cy="1200361"/>
          </a:xfrm>
        </p:spPr>
        <p:txBody>
          <a:bodyPr anchor="b">
            <a:normAutofit/>
          </a:bodyPr>
          <a:lstStyle/>
          <a:p>
            <a:r>
              <a:rPr lang="en-US" sz="3600" b="1" dirty="0">
                <a:latin typeface="Bebas Neue Pro Light" panose="020B0306020202050201" pitchFamily="34" charset="0"/>
              </a:rPr>
              <a:t>NJ Safe Routes to School Program Vision &amp; Mission  </a:t>
            </a:r>
          </a:p>
        </p:txBody>
      </p:sp>
      <p:sp>
        <p:nvSpPr>
          <p:cNvPr id="11" name="Rectangle 10">
            <a:extLst>
              <a:ext uri="{FF2B5EF4-FFF2-40B4-BE49-F238E27FC236}">
                <a16:creationId xmlns:a16="http://schemas.microsoft.com/office/drawing/2014/main" id="{FFF11C9D-F858-A7FA-261E-547BA51B9E9C}"/>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29259E2-CF4C-71DB-621F-F6EB3643B8DA}"/>
              </a:ext>
            </a:extLst>
          </p:cNvPr>
          <p:cNvCxnSpPr>
            <a:cxnSpLocks/>
          </p:cNvCxnSpPr>
          <p:nvPr/>
        </p:nvCxnSpPr>
        <p:spPr>
          <a:xfrm>
            <a:off x="236329" y="973136"/>
            <a:ext cx="7850396"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FF7704FE-EACD-5946-A896-9F6E190EBD80}"/>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sp>
        <p:nvSpPr>
          <p:cNvPr id="6" name="Content Placeholder 14">
            <a:extLst>
              <a:ext uri="{FF2B5EF4-FFF2-40B4-BE49-F238E27FC236}">
                <a16:creationId xmlns:a16="http://schemas.microsoft.com/office/drawing/2014/main" id="{E844A1A0-3445-06D5-7ABE-CBCBD1FF97CB}"/>
              </a:ext>
            </a:extLst>
          </p:cNvPr>
          <p:cNvSpPr txBox="1">
            <a:spLocks/>
          </p:cNvSpPr>
          <p:nvPr/>
        </p:nvSpPr>
        <p:spPr>
          <a:xfrm>
            <a:off x="2182018" y="1435451"/>
            <a:ext cx="9254243" cy="986672"/>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marR="0" lvl="0" indent="-914400" fontAlgn="auto">
              <a:spcBef>
                <a:spcPts val="0"/>
              </a:spcBef>
              <a:spcAft>
                <a:spcPts val="600"/>
              </a:spcAft>
              <a:buClrTx/>
              <a:buSzTx/>
              <a:buNone/>
              <a:tabLst/>
              <a:defRPr/>
            </a:pPr>
            <a:r>
              <a:rPr lang="en-US" sz="2000" b="1" dirty="0">
                <a:solidFill>
                  <a:srgbClr val="3E5BA1"/>
                </a:solidFill>
                <a:latin typeface="Aptos" panose="020B0004020202020204" pitchFamily="34" charset="0"/>
              </a:rPr>
              <a:t>Vi</a:t>
            </a:r>
            <a:r>
              <a:rPr kumimoji="0" lang="en-US" sz="2000" b="1" i="0" u="none" strike="noStrike" cap="none" spc="0" normalizeH="0" baseline="0" noProof="0" dirty="0" err="1">
                <a:ln>
                  <a:noFill/>
                </a:ln>
                <a:solidFill>
                  <a:srgbClr val="3E5BA1"/>
                </a:solidFill>
                <a:effectLst/>
                <a:uLnTx/>
                <a:uFillTx/>
                <a:latin typeface="Aptos" panose="020B0004020202020204" pitchFamily="34" charset="0"/>
              </a:rPr>
              <a:t>sion</a:t>
            </a:r>
            <a:r>
              <a:rPr kumimoji="0" lang="en-US" sz="2000" b="1" i="0" u="none" strike="noStrike" cap="none" spc="0" normalizeH="0" baseline="0" noProof="0" dirty="0">
                <a:ln>
                  <a:noFill/>
                </a:ln>
                <a:effectLst/>
                <a:uLnTx/>
                <a:uFillTx/>
                <a:latin typeface="Aptos" panose="020B0004020202020204" pitchFamily="34" charset="0"/>
              </a:rPr>
              <a:t>:</a:t>
            </a:r>
            <a:r>
              <a:rPr kumimoji="0" lang="en-US" sz="1600" b="1" i="0" u="none" strike="noStrike" cap="none" spc="0" normalizeH="0" baseline="0" noProof="0" dirty="0">
                <a:ln>
                  <a:noFill/>
                </a:ln>
                <a:effectLst/>
                <a:uLnTx/>
                <a:uFillTx/>
                <a:latin typeface="Aptos" panose="020B0004020202020204" pitchFamily="34" charset="0"/>
              </a:rPr>
              <a:t> </a:t>
            </a:r>
            <a:r>
              <a:rPr kumimoji="0" lang="en-US" sz="1400" b="0" i="0" u="none" strike="noStrike" cap="none" spc="0" normalizeH="0" baseline="0" noProof="0" dirty="0">
                <a:ln>
                  <a:noFill/>
                </a:ln>
                <a:effectLst/>
                <a:uLnTx/>
                <a:uFillTx/>
                <a:latin typeface="Aptos" panose="020B0004020202020204" pitchFamily="34" charset="0"/>
              </a:rPr>
              <a:t> </a:t>
            </a:r>
            <a:r>
              <a:rPr lang="en-US" sz="1300" dirty="0">
                <a:latin typeface="Aptos" panose="020B0004020202020204" pitchFamily="34" charset="0"/>
              </a:rPr>
              <a:t>	</a:t>
            </a:r>
            <a:r>
              <a:rPr lang="en-US" sz="2000" dirty="0">
                <a:latin typeface="Aptos" panose="020B0004020202020204" pitchFamily="34" charset="0"/>
              </a:rPr>
              <a:t>Safe Routes to School for All provides access to active transportation for students of </a:t>
            </a:r>
            <a:r>
              <a:rPr lang="en-US" sz="2000" b="1" dirty="0">
                <a:latin typeface="Aptos" panose="020B0004020202020204" pitchFamily="34" charset="0"/>
              </a:rPr>
              <a:t>all ages and abilities </a:t>
            </a:r>
            <a:r>
              <a:rPr lang="en-US" sz="2000" dirty="0">
                <a:latin typeface="Aptos" panose="020B0004020202020204" pitchFamily="34" charset="0"/>
              </a:rPr>
              <a:t>from all backgrounds and neighborhoods in New Jersey.</a:t>
            </a:r>
            <a:endParaRPr lang="en-US" sz="2000" b="1" dirty="0">
              <a:latin typeface="Aptos" panose="020B0004020202020204" pitchFamily="34" charset="0"/>
            </a:endParaRPr>
          </a:p>
        </p:txBody>
      </p:sp>
      <p:pic>
        <p:nvPicPr>
          <p:cNvPr id="7" name="Google Shape;252;gadedafb657_0_112">
            <a:extLst>
              <a:ext uri="{FF2B5EF4-FFF2-40B4-BE49-F238E27FC236}">
                <a16:creationId xmlns:a16="http://schemas.microsoft.com/office/drawing/2014/main" id="{0AA5B82D-1E6F-5843-D789-8DA734E06A02}"/>
              </a:ext>
            </a:extLst>
          </p:cNvPr>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2182018" y="2343150"/>
            <a:ext cx="10019505" cy="2356368"/>
          </a:xfrm>
          <a:prstGeom prst="rect">
            <a:avLst/>
          </a:prstGeom>
          <a:noFill/>
          <a:ln>
            <a:noFill/>
          </a:ln>
        </p:spPr>
      </p:pic>
      <p:sp>
        <p:nvSpPr>
          <p:cNvPr id="3" name="Content Placeholder 14">
            <a:extLst>
              <a:ext uri="{FF2B5EF4-FFF2-40B4-BE49-F238E27FC236}">
                <a16:creationId xmlns:a16="http://schemas.microsoft.com/office/drawing/2014/main" id="{2C3EF203-268C-7E60-C34B-4C9986489CFB}"/>
              </a:ext>
            </a:extLst>
          </p:cNvPr>
          <p:cNvSpPr txBox="1">
            <a:spLocks/>
          </p:cNvSpPr>
          <p:nvPr/>
        </p:nvSpPr>
        <p:spPr>
          <a:xfrm>
            <a:off x="2182018" y="4667935"/>
            <a:ext cx="9061531" cy="1171340"/>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39825" marR="0" lvl="0" indent="-1139825" fontAlgn="auto">
              <a:lnSpc>
                <a:spcPct val="100000"/>
              </a:lnSpc>
              <a:spcBef>
                <a:spcPts val="0"/>
              </a:spcBef>
              <a:spcAft>
                <a:spcPts val="600"/>
              </a:spcAft>
              <a:buClrTx/>
              <a:buSzTx/>
              <a:buNone/>
              <a:tabLst/>
              <a:defRPr/>
            </a:pPr>
            <a:r>
              <a:rPr lang="en-US" sz="2000" b="1" dirty="0">
                <a:solidFill>
                  <a:srgbClr val="3E5BA1"/>
                </a:solidFill>
                <a:latin typeface="Aptos" panose="020B0004020202020204" pitchFamily="34" charset="0"/>
              </a:rPr>
              <a:t>Mission</a:t>
            </a:r>
            <a:r>
              <a:rPr lang="en-US" sz="2000" b="1" dirty="0">
                <a:latin typeface="Aptos" panose="020B0004020202020204" pitchFamily="34" charset="0"/>
              </a:rPr>
              <a:t>: </a:t>
            </a:r>
            <a:r>
              <a:rPr lang="en-US" sz="2000" dirty="0">
                <a:latin typeface="Aptos" panose="020B0004020202020204" pitchFamily="34" charset="0"/>
              </a:rPr>
              <a:t> 	The NJ Safe Routes to School mission is to partner with schools and communities to </a:t>
            </a:r>
            <a:r>
              <a:rPr lang="en-US" sz="2000" b="1" dirty="0">
                <a:latin typeface="Aptos" panose="020B0004020202020204" pitchFamily="34" charset="0"/>
              </a:rPr>
              <a:t>prioritize</a:t>
            </a:r>
            <a:r>
              <a:rPr lang="en-US" sz="2000" dirty="0">
                <a:latin typeface="Aptos" panose="020B0004020202020204" pitchFamily="34" charset="0"/>
              </a:rPr>
              <a:t> and </a:t>
            </a:r>
            <a:r>
              <a:rPr lang="en-US" sz="2000" b="1" dirty="0">
                <a:latin typeface="Aptos" panose="020B0004020202020204" pitchFamily="34" charset="0"/>
              </a:rPr>
              <a:t>implement</a:t>
            </a:r>
            <a:r>
              <a:rPr lang="en-US" sz="2000" dirty="0">
                <a:latin typeface="Aptos" panose="020B0004020202020204" pitchFamily="34" charset="0"/>
              </a:rPr>
              <a:t> opportunities for people to </a:t>
            </a:r>
            <a:r>
              <a:rPr lang="en-US" sz="2000" b="1" dirty="0">
                <a:latin typeface="Aptos" panose="020B0004020202020204" pitchFamily="34" charset="0"/>
              </a:rPr>
              <a:t>walk</a:t>
            </a:r>
            <a:r>
              <a:rPr lang="en-US" sz="2000" dirty="0">
                <a:latin typeface="Aptos" panose="020B0004020202020204" pitchFamily="34" charset="0"/>
              </a:rPr>
              <a:t>, </a:t>
            </a:r>
            <a:r>
              <a:rPr lang="en-US" sz="2000" b="1" dirty="0">
                <a:latin typeface="Aptos" panose="020B0004020202020204" pitchFamily="34" charset="0"/>
              </a:rPr>
              <a:t>bike</a:t>
            </a:r>
            <a:r>
              <a:rPr lang="en-US" sz="2000" dirty="0">
                <a:latin typeface="Aptos" panose="020B0004020202020204" pitchFamily="34" charset="0"/>
              </a:rPr>
              <a:t>, or travel by </a:t>
            </a:r>
            <a:r>
              <a:rPr lang="en-US" sz="2000" b="1" dirty="0">
                <a:latin typeface="Aptos" panose="020B0004020202020204" pitchFamily="34" charset="0"/>
              </a:rPr>
              <a:t>other wheeled devices</a:t>
            </a:r>
            <a:r>
              <a:rPr lang="en-US" sz="2000" dirty="0">
                <a:latin typeface="Aptos" panose="020B0004020202020204" pitchFamily="34" charset="0"/>
              </a:rPr>
              <a:t>. </a:t>
            </a:r>
            <a:endParaRPr kumimoji="0" lang="en-US" sz="2000" b="0" i="0" u="none" strike="noStrike" kern="1200" cap="none" spc="0" normalizeH="0" baseline="0" noProof="0" dirty="0">
              <a:ln>
                <a:noFill/>
              </a:ln>
              <a:effectLst/>
              <a:uLnTx/>
              <a:uFillTx/>
              <a:latin typeface="Aptos" panose="020B0004020202020204" pitchFamily="34" charset="0"/>
            </a:endParaRPr>
          </a:p>
        </p:txBody>
      </p:sp>
      <p:grpSp>
        <p:nvGrpSpPr>
          <p:cNvPr id="18" name="Group 17">
            <a:extLst>
              <a:ext uri="{FF2B5EF4-FFF2-40B4-BE49-F238E27FC236}">
                <a16:creationId xmlns:a16="http://schemas.microsoft.com/office/drawing/2014/main" id="{4C4765F3-227C-74E1-4F08-FB1F8FCE0C77}"/>
              </a:ext>
            </a:extLst>
          </p:cNvPr>
          <p:cNvGrpSpPr/>
          <p:nvPr/>
        </p:nvGrpSpPr>
        <p:grpSpPr>
          <a:xfrm>
            <a:off x="200346" y="1613690"/>
            <a:ext cx="1660546" cy="4171474"/>
            <a:chOff x="236329" y="1613690"/>
            <a:chExt cx="1715445" cy="3419720"/>
          </a:xfrm>
        </p:grpSpPr>
        <p:sp>
          <p:nvSpPr>
            <p:cNvPr id="20" name="Half Frame 19">
              <a:extLst>
                <a:ext uri="{FF2B5EF4-FFF2-40B4-BE49-F238E27FC236}">
                  <a16:creationId xmlns:a16="http://schemas.microsoft.com/office/drawing/2014/main" id="{FCA04BDE-4392-06C7-5755-B0DDD55E3695}"/>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21" name="Half Frame 20">
              <a:extLst>
                <a:ext uri="{FF2B5EF4-FFF2-40B4-BE49-F238E27FC236}">
                  <a16:creationId xmlns:a16="http://schemas.microsoft.com/office/drawing/2014/main" id="{2D151EF9-B9BF-3863-D076-12E55FFEC3AE}"/>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sp>
        <p:nvSpPr>
          <p:cNvPr id="8" name="Content Placeholder 2">
            <a:extLst>
              <a:ext uri="{FF2B5EF4-FFF2-40B4-BE49-F238E27FC236}">
                <a16:creationId xmlns:a16="http://schemas.microsoft.com/office/drawing/2014/main" id="{7AAECF48-F0CD-3E00-C19E-88D55CE7CB8C}"/>
              </a:ext>
            </a:extLst>
          </p:cNvPr>
          <p:cNvSpPr>
            <a:spLocks noGrp="1"/>
          </p:cNvSpPr>
          <p:nvPr>
            <p:ph idx="1"/>
          </p:nvPr>
        </p:nvSpPr>
        <p:spPr>
          <a:xfrm>
            <a:off x="215027" y="1862890"/>
            <a:ext cx="1752600" cy="3804380"/>
          </a:xfrm>
        </p:spPr>
        <p:txBody>
          <a:bodyPr anchor="ctr">
            <a:normAutofit/>
          </a:bodyPr>
          <a:lstStyle/>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None/>
              <a:defRPr/>
            </a:pPr>
            <a:r>
              <a:rPr lang="en-US" sz="1400" b="1" kern="1200" dirty="0">
                <a:solidFill>
                  <a:srgbClr val="FFC000"/>
                </a:solidFill>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a:t>
            </a:r>
            <a:endParaRPr lang="en-US" sz="1400" kern="1200" dirty="0">
              <a:latin typeface="Aptos" panose="020B0004020202020204" pitchFamily="34" charset="0"/>
              <a:ea typeface="Tahoma" panose="020B0604030504040204" pitchFamily="34" charset="0"/>
              <a:cs typeface="Tahoma" panose="020B0604030504040204" pitchFamily="34" charset="0"/>
            </a:endParaRP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Contact</a:t>
            </a:r>
          </a:p>
        </p:txBody>
      </p:sp>
    </p:spTree>
    <p:extLst>
      <p:ext uri="{BB962C8B-B14F-4D97-AF65-F5344CB8AC3E}">
        <p14:creationId xmlns:p14="http://schemas.microsoft.com/office/powerpoint/2010/main" val="361421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D9D58C-C4CA-B0A2-7337-6867D27CABC7}"/>
              </a:ext>
            </a:extLst>
          </p:cNvPr>
          <p:cNvSpPr>
            <a:spLocks noGrp="1"/>
          </p:cNvSpPr>
          <p:nvPr>
            <p:ph type="title"/>
          </p:nvPr>
        </p:nvSpPr>
        <p:spPr>
          <a:xfrm>
            <a:off x="129984" y="-227225"/>
            <a:ext cx="11109515" cy="1200361"/>
          </a:xfrm>
        </p:spPr>
        <p:txBody>
          <a:bodyPr anchor="b">
            <a:normAutofit/>
          </a:bodyPr>
          <a:lstStyle/>
          <a:p>
            <a:r>
              <a:rPr lang="en-US" sz="3600" b="1" dirty="0">
                <a:latin typeface="Bebas Neue Pro Light" panose="020B0306020202050201" pitchFamily="34" charset="0"/>
              </a:rPr>
              <a:t>Complete Streets</a:t>
            </a:r>
          </a:p>
        </p:txBody>
      </p:sp>
      <p:sp>
        <p:nvSpPr>
          <p:cNvPr id="11" name="Rectangle 10">
            <a:extLst>
              <a:ext uri="{FF2B5EF4-FFF2-40B4-BE49-F238E27FC236}">
                <a16:creationId xmlns:a16="http://schemas.microsoft.com/office/drawing/2014/main" id="{FFF11C9D-F858-A7FA-261E-547BA51B9E9C}"/>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29259E2-CF4C-71DB-621F-F6EB3643B8DA}"/>
              </a:ext>
            </a:extLst>
          </p:cNvPr>
          <p:cNvCxnSpPr>
            <a:cxnSpLocks/>
          </p:cNvCxnSpPr>
          <p:nvPr/>
        </p:nvCxnSpPr>
        <p:spPr>
          <a:xfrm>
            <a:off x="236329" y="973136"/>
            <a:ext cx="4565623"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FF7704FE-EACD-5946-A896-9F6E190EBD80}"/>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186CCDF-2872-72D5-CBE7-8D7B96F518B9}"/>
              </a:ext>
            </a:extLst>
          </p:cNvPr>
          <p:cNvSpPr/>
          <p:nvPr/>
        </p:nvSpPr>
        <p:spPr>
          <a:xfrm>
            <a:off x="6519783" y="1136335"/>
            <a:ext cx="5153025" cy="4912040"/>
          </a:xfrm>
          <a:prstGeom prst="rect">
            <a:avLst/>
          </a:prstGeom>
          <a:solidFill>
            <a:schemeClr val="bg1"/>
          </a:solidFill>
          <a:ln>
            <a:solidFill>
              <a:schemeClr val="bg2">
                <a:lumMod val="90000"/>
              </a:schemeClr>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14">
            <a:extLst>
              <a:ext uri="{FF2B5EF4-FFF2-40B4-BE49-F238E27FC236}">
                <a16:creationId xmlns:a16="http://schemas.microsoft.com/office/drawing/2014/main" id="{E844A1A0-3445-06D5-7ABE-CBCBD1FF97CB}"/>
              </a:ext>
            </a:extLst>
          </p:cNvPr>
          <p:cNvSpPr txBox="1">
            <a:spLocks/>
          </p:cNvSpPr>
          <p:nvPr/>
        </p:nvSpPr>
        <p:spPr>
          <a:xfrm>
            <a:off x="2182018" y="1613690"/>
            <a:ext cx="3675528" cy="4153889"/>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285750">
              <a:lnSpc>
                <a:spcPct val="100000"/>
              </a:lnSpc>
              <a:spcBef>
                <a:spcPts val="0"/>
              </a:spcBef>
              <a:spcAft>
                <a:spcPts val="600"/>
              </a:spcAft>
              <a:defRPr/>
            </a:pPr>
            <a:r>
              <a:rPr lang="en-US" sz="2400" dirty="0">
                <a:latin typeface="Aptos" panose="020B0004020202020204" pitchFamily="34" charset="0"/>
              </a:rPr>
              <a:t>Designed for everyone</a:t>
            </a:r>
          </a:p>
          <a:p>
            <a:pPr marL="57150" indent="0">
              <a:lnSpc>
                <a:spcPct val="100000"/>
              </a:lnSpc>
              <a:spcBef>
                <a:spcPts val="0"/>
              </a:spcBef>
              <a:spcAft>
                <a:spcPts val="600"/>
              </a:spcAft>
              <a:buNone/>
              <a:defRPr/>
            </a:pPr>
            <a:endParaRPr lang="en-US" sz="800" dirty="0">
              <a:latin typeface="Aptos" panose="020B0004020202020204" pitchFamily="34" charset="0"/>
            </a:endParaRPr>
          </a:p>
          <a:p>
            <a:pPr marL="342900" indent="-285750">
              <a:lnSpc>
                <a:spcPct val="100000"/>
              </a:lnSpc>
              <a:spcBef>
                <a:spcPts val="0"/>
              </a:spcBef>
              <a:spcAft>
                <a:spcPts val="600"/>
              </a:spcAft>
              <a:defRPr/>
            </a:pPr>
            <a:r>
              <a:rPr lang="en-US" sz="2400" dirty="0">
                <a:latin typeface="Aptos" panose="020B0004020202020204" pitchFamily="34" charset="0"/>
              </a:rPr>
              <a:t>Based on local context</a:t>
            </a:r>
          </a:p>
          <a:p>
            <a:pPr marL="57150" indent="0">
              <a:lnSpc>
                <a:spcPct val="100000"/>
              </a:lnSpc>
              <a:spcBef>
                <a:spcPts val="0"/>
              </a:spcBef>
              <a:spcAft>
                <a:spcPts val="600"/>
              </a:spcAft>
              <a:buNone/>
              <a:defRPr/>
            </a:pPr>
            <a:endParaRPr lang="en-US" sz="800" dirty="0">
              <a:latin typeface="Aptos" panose="020B0004020202020204" pitchFamily="34" charset="0"/>
            </a:endParaRPr>
          </a:p>
          <a:p>
            <a:pPr marL="342900" indent="-285750">
              <a:lnSpc>
                <a:spcPct val="100000"/>
              </a:lnSpc>
              <a:spcBef>
                <a:spcPts val="0"/>
              </a:spcBef>
              <a:spcAft>
                <a:spcPts val="600"/>
              </a:spcAft>
              <a:defRPr/>
            </a:pPr>
            <a:r>
              <a:rPr lang="en-US" sz="2400" dirty="0">
                <a:latin typeface="Aptos" panose="020B0004020202020204" pitchFamily="34" charset="0"/>
              </a:rPr>
              <a:t>Balance the needs of all modes, all users, and all abilities</a:t>
            </a:r>
            <a:endParaRPr kumimoji="0" lang="en-US" sz="2400" b="0" i="0" u="none" strike="noStrike" kern="1200" cap="none" spc="0" normalizeH="0" baseline="0" noProof="0" dirty="0">
              <a:ln>
                <a:noFill/>
              </a:ln>
              <a:solidFill>
                <a:prstClr val="black"/>
              </a:solidFill>
              <a:effectLst/>
              <a:uLnTx/>
              <a:uFillTx/>
              <a:latin typeface="Corbel" panose="020B0503020204020204" pitchFamily="34" charset="0"/>
            </a:endParaRPr>
          </a:p>
        </p:txBody>
      </p:sp>
      <p:pic>
        <p:nvPicPr>
          <p:cNvPr id="2" name="Picture 2">
            <a:extLst>
              <a:ext uri="{FF2B5EF4-FFF2-40B4-BE49-F238E27FC236}">
                <a16:creationId xmlns:a16="http://schemas.microsoft.com/office/drawing/2014/main" id="{EEE611F0-B9FA-07D9-6998-15DFFA36E5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738861" y="1498788"/>
            <a:ext cx="4773044" cy="337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S Icons_Bike (Blue).png">
            <a:extLst>
              <a:ext uri="{FF2B5EF4-FFF2-40B4-BE49-F238E27FC236}">
                <a16:creationId xmlns:a16="http://schemas.microsoft.com/office/drawing/2014/main" id="{524B7930-8392-081F-0B79-240AC375AE78}"/>
              </a:ext>
            </a:extLst>
          </p:cNvPr>
          <p:cNvPicPr>
            <a:picLocks noChangeAspect="1"/>
          </p:cNvPicPr>
          <p:nvPr/>
        </p:nvPicPr>
        <p:blipFill>
          <a:blip r:embed="rId4" cstate="screen">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221199" y="4266874"/>
            <a:ext cx="685117" cy="685117"/>
          </a:xfrm>
          <a:prstGeom prst="rect">
            <a:avLst/>
          </a:prstGeom>
        </p:spPr>
      </p:pic>
      <p:pic>
        <p:nvPicPr>
          <p:cNvPr id="9" name="Picture 8" descr="CS Icons_Bus (Blue).png">
            <a:extLst>
              <a:ext uri="{FF2B5EF4-FFF2-40B4-BE49-F238E27FC236}">
                <a16:creationId xmlns:a16="http://schemas.microsoft.com/office/drawing/2014/main" id="{8B59D09D-998C-CE96-C562-86C91FB417F1}"/>
              </a:ext>
            </a:extLst>
          </p:cNvPr>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172429" y="4265874"/>
            <a:ext cx="685117" cy="685117"/>
          </a:xfrm>
          <a:prstGeom prst="rect">
            <a:avLst/>
          </a:prstGeom>
        </p:spPr>
      </p:pic>
      <p:pic>
        <p:nvPicPr>
          <p:cNvPr id="10" name="Picture 9" descr="CS Icons_Old Man (Blue).png">
            <a:extLst>
              <a:ext uri="{FF2B5EF4-FFF2-40B4-BE49-F238E27FC236}">
                <a16:creationId xmlns:a16="http://schemas.microsoft.com/office/drawing/2014/main" id="{AF1BF57B-F3F1-5322-FEE1-438859175CE6}"/>
              </a:ext>
            </a:extLst>
          </p:cNvPr>
          <p:cNvPicPr>
            <a:picLocks noChangeAspect="1"/>
          </p:cNvPicPr>
          <p:nvPr/>
        </p:nvPicPr>
        <p:blipFill>
          <a:blip r:embed="rId6" cstate="screen">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269969" y="4265874"/>
            <a:ext cx="685117" cy="685117"/>
          </a:xfrm>
          <a:prstGeom prst="rect">
            <a:avLst/>
          </a:prstGeom>
        </p:spPr>
      </p:pic>
      <p:pic>
        <p:nvPicPr>
          <p:cNvPr id="13" name="Picture 12" descr="CS Icons_Pedestrian (Blue).png">
            <a:extLst>
              <a:ext uri="{FF2B5EF4-FFF2-40B4-BE49-F238E27FC236}">
                <a16:creationId xmlns:a16="http://schemas.microsoft.com/office/drawing/2014/main" id="{46464A30-47A3-8619-CEE8-EB1613374B3F}"/>
              </a:ext>
            </a:extLst>
          </p:cNvPr>
          <p:cNvPicPr>
            <a:picLocks noChangeAspect="1"/>
          </p:cNvPicPr>
          <p:nvPr/>
        </p:nvPicPr>
        <p:blipFill>
          <a:blip r:embed="rId7" cstate="screen">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303499" y="4265874"/>
            <a:ext cx="685117" cy="685117"/>
          </a:xfrm>
          <a:prstGeom prst="rect">
            <a:avLst/>
          </a:prstGeom>
        </p:spPr>
      </p:pic>
      <p:pic>
        <p:nvPicPr>
          <p:cNvPr id="16" name="Picture 15" descr="CS Icons_Ambulance (Blue).png">
            <a:extLst>
              <a:ext uri="{FF2B5EF4-FFF2-40B4-BE49-F238E27FC236}">
                <a16:creationId xmlns:a16="http://schemas.microsoft.com/office/drawing/2014/main" id="{74A3CC2F-2AA0-CFB3-B561-48D37705531A}"/>
              </a:ext>
            </a:extLst>
          </p:cNvPr>
          <p:cNvPicPr>
            <a:picLocks noChangeAspect="1"/>
          </p:cNvPicPr>
          <p:nvPr/>
        </p:nvPicPr>
        <p:blipFill>
          <a:blip r:embed="rId8" cstate="screen">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792573" y="5020814"/>
            <a:ext cx="685117" cy="685117"/>
          </a:xfrm>
          <a:prstGeom prst="rect">
            <a:avLst/>
          </a:prstGeom>
        </p:spPr>
      </p:pic>
      <p:pic>
        <p:nvPicPr>
          <p:cNvPr id="17" name="Picture 16" descr="CS Icons_Truck (Blue).png">
            <a:extLst>
              <a:ext uri="{FF2B5EF4-FFF2-40B4-BE49-F238E27FC236}">
                <a16:creationId xmlns:a16="http://schemas.microsoft.com/office/drawing/2014/main" id="{04BEE386-CC2D-95D6-43E0-4A17DDAC8F0D}"/>
              </a:ext>
            </a:extLst>
          </p:cNvPr>
          <p:cNvPicPr>
            <a:picLocks noChangeAspect="1"/>
          </p:cNvPicPr>
          <p:nvPr/>
        </p:nvPicPr>
        <p:blipFill>
          <a:blip r:embed="rId9" cstate="screen">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744802" y="5019814"/>
            <a:ext cx="683486" cy="685117"/>
          </a:xfrm>
          <a:prstGeom prst="rect">
            <a:avLst/>
          </a:prstGeom>
        </p:spPr>
      </p:pic>
      <p:pic>
        <p:nvPicPr>
          <p:cNvPr id="18" name="Picture 17" descr="CS Icons_Car (BLue).png">
            <a:extLst>
              <a:ext uri="{FF2B5EF4-FFF2-40B4-BE49-F238E27FC236}">
                <a16:creationId xmlns:a16="http://schemas.microsoft.com/office/drawing/2014/main" id="{17B4BFC7-032A-1E43-B8B3-9973DD42C44B}"/>
              </a:ext>
            </a:extLst>
          </p:cNvPr>
          <p:cNvPicPr>
            <a:picLocks noChangeAspect="1"/>
          </p:cNvPicPr>
          <p:nvPr/>
        </p:nvPicPr>
        <p:blipFill>
          <a:blip r:embed="rId10" cstate="screen">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842341" y="5019814"/>
            <a:ext cx="683486" cy="685117"/>
          </a:xfrm>
          <a:prstGeom prst="rect">
            <a:avLst/>
          </a:prstGeom>
        </p:spPr>
      </p:pic>
      <p:grpSp>
        <p:nvGrpSpPr>
          <p:cNvPr id="20" name="Group 19">
            <a:extLst>
              <a:ext uri="{FF2B5EF4-FFF2-40B4-BE49-F238E27FC236}">
                <a16:creationId xmlns:a16="http://schemas.microsoft.com/office/drawing/2014/main" id="{DEDB4377-21F7-48EF-846D-B92EF980A505}"/>
              </a:ext>
            </a:extLst>
          </p:cNvPr>
          <p:cNvGrpSpPr/>
          <p:nvPr/>
        </p:nvGrpSpPr>
        <p:grpSpPr>
          <a:xfrm>
            <a:off x="200346" y="1613690"/>
            <a:ext cx="1660546" cy="4171474"/>
            <a:chOff x="236329" y="1613690"/>
            <a:chExt cx="1715445" cy="3419720"/>
          </a:xfrm>
        </p:grpSpPr>
        <p:sp>
          <p:nvSpPr>
            <p:cNvPr id="21" name="Half Frame 20">
              <a:extLst>
                <a:ext uri="{FF2B5EF4-FFF2-40B4-BE49-F238E27FC236}">
                  <a16:creationId xmlns:a16="http://schemas.microsoft.com/office/drawing/2014/main" id="{53DEF263-5764-67D7-A63C-DE0DF945FC99}"/>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23" name="Half Frame 22">
              <a:extLst>
                <a:ext uri="{FF2B5EF4-FFF2-40B4-BE49-F238E27FC236}">
                  <a16:creationId xmlns:a16="http://schemas.microsoft.com/office/drawing/2014/main" id="{D5D933FB-1F81-7382-E1DE-4D886A472401}"/>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sp>
        <p:nvSpPr>
          <p:cNvPr id="30" name="TextBox 29">
            <a:extLst>
              <a:ext uri="{FF2B5EF4-FFF2-40B4-BE49-F238E27FC236}">
                <a16:creationId xmlns:a16="http://schemas.microsoft.com/office/drawing/2014/main" id="{6E568FC7-DC46-D3E5-6D40-90634F985F12}"/>
              </a:ext>
            </a:extLst>
          </p:cNvPr>
          <p:cNvSpPr txBox="1"/>
          <p:nvPr/>
        </p:nvSpPr>
        <p:spPr>
          <a:xfrm>
            <a:off x="6634319" y="5097157"/>
            <a:ext cx="4864642" cy="707886"/>
          </a:xfrm>
          <a:prstGeom prst="rect">
            <a:avLst/>
          </a:prstGeom>
          <a:noFill/>
        </p:spPr>
        <p:txBody>
          <a:bodyPr wrap="square" rtlCol="0">
            <a:spAutoFit/>
          </a:bodyPr>
          <a:lstStyle/>
          <a:p>
            <a:pPr algn="ctr"/>
            <a:r>
              <a:rPr lang="en-US" sz="2000" b="1" i="1" dirty="0">
                <a:latin typeface="Tenorite" panose="00000500000000000000" pitchFamily="2" charset="0"/>
              </a:rPr>
              <a:t>Complete Streets for </a:t>
            </a:r>
          </a:p>
          <a:p>
            <a:pPr algn="ctr"/>
            <a:r>
              <a:rPr lang="en-US" sz="2000" b="1" i="1" dirty="0">
                <a:latin typeface="Tenorite" panose="00000500000000000000" pitchFamily="2" charset="0"/>
              </a:rPr>
              <a:t>Complete Communities</a:t>
            </a:r>
            <a:endParaRPr lang="en-US" b="1" i="1" dirty="0">
              <a:latin typeface="Tenorite" panose="00000500000000000000" pitchFamily="2" charset="0"/>
            </a:endParaRPr>
          </a:p>
        </p:txBody>
      </p:sp>
      <p:sp>
        <p:nvSpPr>
          <p:cNvPr id="3" name="TextBox 2">
            <a:extLst>
              <a:ext uri="{FF2B5EF4-FFF2-40B4-BE49-F238E27FC236}">
                <a16:creationId xmlns:a16="http://schemas.microsoft.com/office/drawing/2014/main" id="{55BB7114-0033-A5B9-AFBA-E3F763369F07}"/>
              </a:ext>
            </a:extLst>
          </p:cNvPr>
          <p:cNvSpPr txBox="1"/>
          <p:nvPr/>
        </p:nvSpPr>
        <p:spPr>
          <a:xfrm>
            <a:off x="8726917" y="4102547"/>
            <a:ext cx="2156684" cy="323165"/>
          </a:xfrm>
          <a:prstGeom prst="rect">
            <a:avLst/>
          </a:prstGeom>
          <a:noFill/>
        </p:spPr>
        <p:txBody>
          <a:bodyPr wrap="square" rtlCol="0">
            <a:spAutoFit/>
          </a:bodyPr>
          <a:lstStyle/>
          <a:p>
            <a:pPr algn="ctr"/>
            <a:r>
              <a:rPr lang="en-US" sz="1500" b="1" dirty="0">
                <a:solidFill>
                  <a:schemeClr val="bg1"/>
                </a:solidFill>
                <a:latin typeface="Arial Black" panose="020B0A04020102020204" pitchFamily="34" charset="0"/>
              </a:rPr>
              <a:t>RAIN GARDEN</a:t>
            </a:r>
          </a:p>
        </p:txBody>
      </p:sp>
      <p:sp>
        <p:nvSpPr>
          <p:cNvPr id="15" name="Content Placeholder 2">
            <a:extLst>
              <a:ext uri="{FF2B5EF4-FFF2-40B4-BE49-F238E27FC236}">
                <a16:creationId xmlns:a16="http://schemas.microsoft.com/office/drawing/2014/main" id="{61D627E6-3D40-AE18-7878-F5BB09D4BEDA}"/>
              </a:ext>
            </a:extLst>
          </p:cNvPr>
          <p:cNvSpPr>
            <a:spLocks noGrp="1"/>
          </p:cNvSpPr>
          <p:nvPr>
            <p:ph idx="1"/>
          </p:nvPr>
        </p:nvSpPr>
        <p:spPr>
          <a:xfrm>
            <a:off x="215027" y="1862890"/>
            <a:ext cx="1752600" cy="3804380"/>
          </a:xfrm>
        </p:spPr>
        <p:txBody>
          <a:bodyPr anchor="ctr">
            <a:normAutofit/>
          </a:bodyPr>
          <a:lstStyle/>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None/>
              <a:defRPr/>
            </a:pPr>
            <a:r>
              <a:rPr lang="en-US" sz="1400" b="1" kern="1200" dirty="0">
                <a:solidFill>
                  <a:srgbClr val="FFC000"/>
                </a:solidFill>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a:t>
            </a:r>
            <a:endParaRPr lang="en-US" sz="1400" kern="1200" dirty="0">
              <a:latin typeface="Aptos" panose="020B0004020202020204" pitchFamily="34" charset="0"/>
              <a:ea typeface="Tahoma" panose="020B0604030504040204" pitchFamily="34" charset="0"/>
              <a:cs typeface="Tahoma" panose="020B0604030504040204" pitchFamily="34" charset="0"/>
            </a:endParaRP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Contact</a:t>
            </a:r>
          </a:p>
        </p:txBody>
      </p:sp>
    </p:spTree>
    <p:extLst>
      <p:ext uri="{BB962C8B-B14F-4D97-AF65-F5344CB8AC3E}">
        <p14:creationId xmlns:p14="http://schemas.microsoft.com/office/powerpoint/2010/main" val="240821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1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100"/>
                            </p:stCondLst>
                            <p:childTnLst>
                              <p:par>
                                <p:cTn id="13" presetID="10" presetClass="entr" presetSubtype="0" fill="hold" nodeType="afterEffect">
                                  <p:stCondLst>
                                    <p:cond delay="1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700"/>
                            </p:stCondLst>
                            <p:childTnLst>
                              <p:par>
                                <p:cTn id="17" presetID="10" presetClass="entr" presetSubtype="0" fill="hold" nodeType="afterEffect">
                                  <p:stCondLst>
                                    <p:cond delay="1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300"/>
                            </p:stCondLst>
                            <p:childTnLst>
                              <p:par>
                                <p:cTn id="21" presetID="10" presetClass="entr" presetSubtype="0" fill="hold" nodeType="afterEffect">
                                  <p:stCondLst>
                                    <p:cond delay="1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900"/>
                            </p:stCondLst>
                            <p:childTnLst>
                              <p:par>
                                <p:cTn id="25" presetID="10" presetClass="entr" presetSubtype="0" fill="hold" nodeType="afterEffect">
                                  <p:stCondLst>
                                    <p:cond delay="1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500"/>
                            </p:stCondLst>
                            <p:childTnLst>
                              <p:par>
                                <p:cTn id="29" presetID="10" presetClass="entr" presetSubtype="0" fill="hold" nodeType="afterEffect">
                                  <p:stCondLst>
                                    <p:cond delay="1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D9D58C-C4CA-B0A2-7337-6867D27CABC7}"/>
              </a:ext>
            </a:extLst>
          </p:cNvPr>
          <p:cNvSpPr>
            <a:spLocks noGrp="1"/>
          </p:cNvSpPr>
          <p:nvPr>
            <p:ph type="title"/>
          </p:nvPr>
        </p:nvSpPr>
        <p:spPr>
          <a:xfrm>
            <a:off x="129984" y="-227225"/>
            <a:ext cx="11109515" cy="1200361"/>
          </a:xfrm>
        </p:spPr>
        <p:txBody>
          <a:bodyPr anchor="b">
            <a:normAutofit/>
          </a:bodyPr>
          <a:lstStyle/>
          <a:p>
            <a:r>
              <a:rPr lang="en-US" sz="3600" b="1" dirty="0">
                <a:latin typeface="Bebas Neue Pro Light" panose="020B0306020202050201" pitchFamily="34" charset="0"/>
              </a:rPr>
              <a:t>Safe System Approach</a:t>
            </a:r>
          </a:p>
        </p:txBody>
      </p:sp>
      <p:sp>
        <p:nvSpPr>
          <p:cNvPr id="11" name="Rectangle 10">
            <a:extLst>
              <a:ext uri="{FF2B5EF4-FFF2-40B4-BE49-F238E27FC236}">
                <a16:creationId xmlns:a16="http://schemas.microsoft.com/office/drawing/2014/main" id="{FFF11C9D-F858-A7FA-261E-547BA51B9E9C}"/>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29259E2-CF4C-71DB-621F-F6EB3643B8DA}"/>
              </a:ext>
            </a:extLst>
          </p:cNvPr>
          <p:cNvCxnSpPr>
            <a:cxnSpLocks/>
          </p:cNvCxnSpPr>
          <p:nvPr/>
        </p:nvCxnSpPr>
        <p:spPr>
          <a:xfrm>
            <a:off x="236329" y="973136"/>
            <a:ext cx="5859671"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FF7704FE-EACD-5946-A896-9F6E190EBD80}"/>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186CCDF-2872-72D5-CBE7-8D7B96F518B9}"/>
              </a:ext>
            </a:extLst>
          </p:cNvPr>
          <p:cNvSpPr/>
          <p:nvPr/>
        </p:nvSpPr>
        <p:spPr>
          <a:xfrm>
            <a:off x="5907258" y="470833"/>
            <a:ext cx="5761053" cy="5753100"/>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chart&#10;&#10;Description automatically generated">
            <a:extLst>
              <a:ext uri="{FF2B5EF4-FFF2-40B4-BE49-F238E27FC236}">
                <a16:creationId xmlns:a16="http://schemas.microsoft.com/office/drawing/2014/main" id="{1E52CD6F-B50E-9F13-6EDC-0288ED23F3A4}"/>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108465" y="681877"/>
            <a:ext cx="5385471" cy="5331012"/>
          </a:xfrm>
          <a:prstGeom prst="rect">
            <a:avLst/>
          </a:prstGeom>
        </p:spPr>
      </p:pic>
      <p:grpSp>
        <p:nvGrpSpPr>
          <p:cNvPr id="9" name="Group 8">
            <a:extLst>
              <a:ext uri="{FF2B5EF4-FFF2-40B4-BE49-F238E27FC236}">
                <a16:creationId xmlns:a16="http://schemas.microsoft.com/office/drawing/2014/main" id="{15895806-60F4-3179-E5FA-8803548BA4BF}"/>
              </a:ext>
            </a:extLst>
          </p:cNvPr>
          <p:cNvGrpSpPr/>
          <p:nvPr/>
        </p:nvGrpSpPr>
        <p:grpSpPr>
          <a:xfrm>
            <a:off x="200346" y="1613690"/>
            <a:ext cx="1660546" cy="4171474"/>
            <a:chOff x="236329" y="1613690"/>
            <a:chExt cx="1715445" cy="3419720"/>
          </a:xfrm>
        </p:grpSpPr>
        <p:sp>
          <p:nvSpPr>
            <p:cNvPr id="10" name="Half Frame 9">
              <a:extLst>
                <a:ext uri="{FF2B5EF4-FFF2-40B4-BE49-F238E27FC236}">
                  <a16:creationId xmlns:a16="http://schemas.microsoft.com/office/drawing/2014/main" id="{616C8528-D569-AABE-35F7-0B51C39B6061}"/>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13" name="Half Frame 12">
              <a:extLst>
                <a:ext uri="{FF2B5EF4-FFF2-40B4-BE49-F238E27FC236}">
                  <a16:creationId xmlns:a16="http://schemas.microsoft.com/office/drawing/2014/main" id="{2F5E64FB-7915-DCB1-E1A3-2B4F12CD19D9}"/>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pic>
        <p:nvPicPr>
          <p:cNvPr id="15" name="Picture 2" descr="FHWA Office of Safety logo: Zero is our Goal, A Safe System is How we Get There.">
            <a:extLst>
              <a:ext uri="{FF2B5EF4-FFF2-40B4-BE49-F238E27FC236}">
                <a16:creationId xmlns:a16="http://schemas.microsoft.com/office/drawing/2014/main" id="{96B0A917-43E5-6B23-C907-929A64E2E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2474" y="2791522"/>
            <a:ext cx="3359186" cy="9854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283B020-7A3F-C79F-0E24-7AAF165172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2624" y="4384347"/>
            <a:ext cx="1271307" cy="127130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AE6CD412-ED0C-6D1B-558D-A3C0B49A3C24}"/>
              </a:ext>
            </a:extLst>
          </p:cNvPr>
          <p:cNvSpPr>
            <a:spLocks noGrp="1"/>
          </p:cNvSpPr>
          <p:nvPr>
            <p:ph idx="1"/>
          </p:nvPr>
        </p:nvSpPr>
        <p:spPr>
          <a:xfrm>
            <a:off x="215027" y="1862890"/>
            <a:ext cx="1752600" cy="3804380"/>
          </a:xfrm>
        </p:spPr>
        <p:txBody>
          <a:bodyPr anchor="ctr">
            <a:normAutofit/>
          </a:bodyPr>
          <a:lstStyle/>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None/>
              <a:defRPr/>
            </a:pPr>
            <a:r>
              <a:rPr lang="en-US" sz="1400" b="1" kern="1200" dirty="0">
                <a:solidFill>
                  <a:srgbClr val="FFC000"/>
                </a:solidFill>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a:t>
            </a:r>
            <a:endParaRPr lang="en-US" sz="1400" kern="1200" dirty="0">
              <a:latin typeface="Aptos" panose="020B0004020202020204" pitchFamily="34" charset="0"/>
              <a:ea typeface="Tahoma" panose="020B0604030504040204" pitchFamily="34" charset="0"/>
              <a:cs typeface="Tahoma" panose="020B0604030504040204" pitchFamily="34" charset="0"/>
            </a:endParaRP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Contact</a:t>
            </a:r>
          </a:p>
        </p:txBody>
      </p:sp>
    </p:spTree>
    <p:extLst>
      <p:ext uri="{BB962C8B-B14F-4D97-AF65-F5344CB8AC3E}">
        <p14:creationId xmlns:p14="http://schemas.microsoft.com/office/powerpoint/2010/main" val="335853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7B3A9-7A7F-FD51-13CC-1E991F31F60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001370D-B894-38DE-F0F7-424404EC6A97}"/>
              </a:ext>
            </a:extLst>
          </p:cNvPr>
          <p:cNvSpPr>
            <a:spLocks noGrp="1"/>
          </p:cNvSpPr>
          <p:nvPr>
            <p:ph type="title"/>
          </p:nvPr>
        </p:nvSpPr>
        <p:spPr>
          <a:xfrm>
            <a:off x="129984" y="-227225"/>
            <a:ext cx="11109515" cy="1200361"/>
          </a:xfrm>
        </p:spPr>
        <p:txBody>
          <a:bodyPr anchor="b">
            <a:normAutofit/>
          </a:bodyPr>
          <a:lstStyle/>
          <a:p>
            <a:r>
              <a:rPr lang="en-US" sz="3600" b="1" dirty="0">
                <a:latin typeface="Bebas Neue Pro Light" panose="020B0306020202050201" pitchFamily="34" charset="0"/>
              </a:rPr>
              <a:t>Safe System Approach</a:t>
            </a:r>
          </a:p>
        </p:txBody>
      </p:sp>
      <p:sp>
        <p:nvSpPr>
          <p:cNvPr id="11" name="Rectangle 10">
            <a:extLst>
              <a:ext uri="{FF2B5EF4-FFF2-40B4-BE49-F238E27FC236}">
                <a16:creationId xmlns:a16="http://schemas.microsoft.com/office/drawing/2014/main" id="{87873400-8BB0-B567-442E-4F67EC041313}"/>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25B4FA-78EE-A450-B1E3-04A1C8F18E04}"/>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4A042B3-4E6D-F1DD-4055-1786E2C507CC}"/>
              </a:ext>
            </a:extLst>
          </p:cNvPr>
          <p:cNvCxnSpPr>
            <a:cxnSpLocks/>
          </p:cNvCxnSpPr>
          <p:nvPr/>
        </p:nvCxnSpPr>
        <p:spPr>
          <a:xfrm>
            <a:off x="236329" y="973136"/>
            <a:ext cx="5859671"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BF1E12A9-1515-0887-C635-ABE7A4E10059}"/>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BD309E7-4EE8-FB2C-69E4-879051797AE6}"/>
              </a:ext>
            </a:extLst>
          </p:cNvPr>
          <p:cNvGrpSpPr/>
          <p:nvPr/>
        </p:nvGrpSpPr>
        <p:grpSpPr>
          <a:xfrm>
            <a:off x="200346" y="1613690"/>
            <a:ext cx="1660546" cy="4171474"/>
            <a:chOff x="236329" y="1613690"/>
            <a:chExt cx="1715445" cy="3419720"/>
          </a:xfrm>
        </p:grpSpPr>
        <p:sp>
          <p:nvSpPr>
            <p:cNvPr id="10" name="Half Frame 9">
              <a:extLst>
                <a:ext uri="{FF2B5EF4-FFF2-40B4-BE49-F238E27FC236}">
                  <a16:creationId xmlns:a16="http://schemas.microsoft.com/office/drawing/2014/main" id="{2B0C9A04-4BE5-3FE3-94E1-7E177A9C536B}"/>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13" name="Half Frame 12">
              <a:extLst>
                <a:ext uri="{FF2B5EF4-FFF2-40B4-BE49-F238E27FC236}">
                  <a16:creationId xmlns:a16="http://schemas.microsoft.com/office/drawing/2014/main" id="{C5D547A8-0545-7282-662E-415C1286315F}"/>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sp>
        <p:nvSpPr>
          <p:cNvPr id="2" name="Rectangle: Rounded Corners 1">
            <a:extLst>
              <a:ext uri="{FF2B5EF4-FFF2-40B4-BE49-F238E27FC236}">
                <a16:creationId xmlns:a16="http://schemas.microsoft.com/office/drawing/2014/main" id="{DCBDA490-50C0-EA8A-A973-E9ABD1CB906F}"/>
              </a:ext>
            </a:extLst>
          </p:cNvPr>
          <p:cNvSpPr/>
          <p:nvPr/>
        </p:nvSpPr>
        <p:spPr>
          <a:xfrm>
            <a:off x="2278811" y="1317265"/>
            <a:ext cx="9438704" cy="4225246"/>
          </a:xfrm>
          <a:prstGeom prst="roundRect">
            <a:avLst/>
          </a:prstGeom>
          <a:solidFill>
            <a:schemeClr val="bg1"/>
          </a:solidFill>
          <a:ln>
            <a:solidFill>
              <a:srgbClr val="0A71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D12BCBD-8CC8-2D4B-4E1F-DF8268736CC4}"/>
              </a:ext>
            </a:extLst>
          </p:cNvPr>
          <p:cNvSpPr txBox="1"/>
          <p:nvPr/>
        </p:nvSpPr>
        <p:spPr>
          <a:xfrm>
            <a:off x="2705357" y="2775938"/>
            <a:ext cx="3253540" cy="1569660"/>
          </a:xfrm>
          <a:prstGeom prst="rect">
            <a:avLst/>
          </a:prstGeom>
          <a:noFill/>
        </p:spPr>
        <p:txBody>
          <a:bodyPr wrap="square">
            <a:spAutoFit/>
          </a:bodyPr>
          <a:lstStyle/>
          <a:p>
            <a:pPr lvl="0" algn="ctr"/>
            <a:r>
              <a:rPr lang="en-US" sz="2400" b="1" dirty="0">
                <a:solidFill>
                  <a:srgbClr val="3E5BA1"/>
                </a:solidFill>
                <a:latin typeface="Catamaran" panose="020B0604020202020204"/>
              </a:rPr>
              <a:t>Zero</a:t>
            </a:r>
            <a:r>
              <a:rPr lang="en-US" sz="2400" dirty="0">
                <a:latin typeface="Catamaran" panose="020B0604020202020204"/>
              </a:rPr>
              <a:t> is the only acceptable number of deaths on our highways, roads, and streets. </a:t>
            </a:r>
          </a:p>
        </p:txBody>
      </p:sp>
      <p:sp>
        <p:nvSpPr>
          <p:cNvPr id="6" name="TextBox 5">
            <a:extLst>
              <a:ext uri="{FF2B5EF4-FFF2-40B4-BE49-F238E27FC236}">
                <a16:creationId xmlns:a16="http://schemas.microsoft.com/office/drawing/2014/main" id="{FB6D7E25-B377-FA72-F300-E11DA5DD6923}"/>
              </a:ext>
            </a:extLst>
          </p:cNvPr>
          <p:cNvSpPr txBox="1"/>
          <p:nvPr/>
        </p:nvSpPr>
        <p:spPr>
          <a:xfrm>
            <a:off x="2277641" y="1191625"/>
            <a:ext cx="4108973" cy="194911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85000"/>
              </a:lnSpc>
              <a:spcBef>
                <a:spcPct val="0"/>
              </a:spcBef>
              <a:spcAft>
                <a:spcPts val="600"/>
              </a:spcAft>
              <a:buClrTx/>
              <a:buSzTx/>
              <a:buFontTx/>
              <a:buNone/>
              <a:tabLst/>
              <a:defRPr/>
            </a:pPr>
            <a:r>
              <a:rPr kumimoji="0" lang="en-US" sz="2800" b="1" i="0" u="none" strike="noStrike" kern="1200" cap="none" spc="-50" normalizeH="0" baseline="0" noProof="0" dirty="0">
                <a:ln>
                  <a:noFill/>
                </a:ln>
                <a:solidFill>
                  <a:srgbClr val="3E5BA1"/>
                </a:solidFill>
                <a:effectLst/>
                <a:uLnTx/>
                <a:uFillTx/>
                <a:latin typeface="Catamaran"/>
              </a:rPr>
              <a:t>U.S. DOT Vision for Roadway Safety</a:t>
            </a:r>
          </a:p>
        </p:txBody>
      </p:sp>
      <p:sp>
        <p:nvSpPr>
          <p:cNvPr id="7" name="TextBox 6">
            <a:extLst>
              <a:ext uri="{FF2B5EF4-FFF2-40B4-BE49-F238E27FC236}">
                <a16:creationId xmlns:a16="http://schemas.microsoft.com/office/drawing/2014/main" id="{CA3FC6DD-F1C7-CB09-772D-48EA968BD940}"/>
              </a:ext>
            </a:extLst>
          </p:cNvPr>
          <p:cNvSpPr txBox="1"/>
          <p:nvPr/>
        </p:nvSpPr>
        <p:spPr>
          <a:xfrm>
            <a:off x="6385443" y="3235458"/>
            <a:ext cx="5350215" cy="830997"/>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85000"/>
              </a:lnSpc>
              <a:spcBef>
                <a:spcPct val="0"/>
              </a:spcBef>
              <a:spcAft>
                <a:spcPts val="600"/>
              </a:spcAft>
              <a:buClrTx/>
              <a:buSzTx/>
              <a:buFontTx/>
              <a:buNone/>
              <a:tabLst/>
              <a:defRPr/>
            </a:pPr>
            <a:r>
              <a:rPr lang="en-US" sz="2800" b="1" spc="-50" dirty="0">
                <a:solidFill>
                  <a:srgbClr val="3E5BA1"/>
                </a:solidFill>
                <a:latin typeface="Catamaran"/>
              </a:rPr>
              <a:t>NJ Target Zero Commission</a:t>
            </a:r>
            <a:endParaRPr kumimoji="0" lang="en-US" sz="2800" b="1" i="0" u="none" strike="noStrike" kern="1200" cap="none" spc="-50" normalizeH="0" baseline="0" noProof="0" dirty="0">
              <a:ln>
                <a:noFill/>
              </a:ln>
              <a:solidFill>
                <a:srgbClr val="3E5BA1"/>
              </a:solidFill>
              <a:effectLst/>
              <a:uLnTx/>
              <a:uFillTx/>
              <a:latin typeface="Catamaran"/>
            </a:endParaRPr>
          </a:p>
        </p:txBody>
      </p:sp>
      <p:sp>
        <p:nvSpPr>
          <p:cNvPr id="16" name="TextBox 15">
            <a:extLst>
              <a:ext uri="{FF2B5EF4-FFF2-40B4-BE49-F238E27FC236}">
                <a16:creationId xmlns:a16="http://schemas.microsoft.com/office/drawing/2014/main" id="{D17E61CE-FCCC-D8B8-7C77-2E968164D3B1}"/>
              </a:ext>
            </a:extLst>
          </p:cNvPr>
          <p:cNvSpPr txBox="1"/>
          <p:nvPr/>
        </p:nvSpPr>
        <p:spPr>
          <a:xfrm>
            <a:off x="6814743" y="2377824"/>
            <a:ext cx="4491614" cy="830997"/>
          </a:xfrm>
          <a:prstGeom prst="rect">
            <a:avLst/>
          </a:prstGeom>
          <a:noFill/>
        </p:spPr>
        <p:txBody>
          <a:bodyPr wrap="square">
            <a:spAutoFit/>
          </a:bodyPr>
          <a:lstStyle/>
          <a:p>
            <a:pPr lvl="0" algn="ctr"/>
            <a:r>
              <a:rPr kumimoji="0" lang="en-US" sz="2400" i="0" u="none" strike="noStrike" kern="1200" cap="none" spc="-50" normalizeH="0" baseline="0" noProof="0" dirty="0">
                <a:ln>
                  <a:noFill/>
                </a:ln>
                <a:effectLst/>
                <a:uLnTx/>
                <a:uFillTx/>
                <a:latin typeface="Catamaran" panose="020B0604020202020204"/>
              </a:rPr>
              <a:t>New Jersey’s </a:t>
            </a:r>
            <a:r>
              <a:rPr kumimoji="0" lang="en-US" sz="2400" b="0" i="0" u="none" strike="noStrike" kern="1200" cap="none" spc="-50" normalizeH="0" baseline="0" noProof="0" dirty="0">
                <a:ln>
                  <a:noFill/>
                </a:ln>
                <a:effectLst/>
                <a:uLnTx/>
                <a:uFillTx/>
                <a:latin typeface="Catamaran" panose="020B0604020202020204"/>
              </a:rPr>
              <a:t>vision is to achieve </a:t>
            </a:r>
          </a:p>
          <a:p>
            <a:pPr lvl="0" algn="ctr"/>
            <a:r>
              <a:rPr kumimoji="0" lang="en-US" sz="2400" b="1" i="0" u="none" strike="noStrike" kern="1200" cap="none" spc="-50" normalizeH="0" baseline="0" noProof="0" dirty="0">
                <a:ln>
                  <a:noFill/>
                </a:ln>
                <a:solidFill>
                  <a:srgbClr val="3E5BA1"/>
                </a:solidFill>
                <a:effectLst/>
                <a:uLnTx/>
                <a:uFillTx/>
                <a:latin typeface="Catamaran" panose="020B0604020202020204"/>
              </a:rPr>
              <a:t>zero deaths </a:t>
            </a:r>
            <a:r>
              <a:rPr kumimoji="0" lang="en-US" sz="2400" b="0" i="0" u="none" strike="noStrike" kern="1200" cap="none" spc="-50" normalizeH="0" baseline="0" noProof="0" dirty="0">
                <a:ln>
                  <a:noFill/>
                </a:ln>
                <a:effectLst/>
                <a:uLnTx/>
                <a:uFillTx/>
                <a:latin typeface="Catamaran" panose="020B0604020202020204"/>
              </a:rPr>
              <a:t>on all public roads</a:t>
            </a:r>
            <a:r>
              <a:rPr lang="en-US" sz="2400" spc="-50" dirty="0">
                <a:latin typeface="Catamaran" panose="020B0604020202020204"/>
              </a:rPr>
              <a:t>.</a:t>
            </a:r>
            <a:endParaRPr lang="en-US" sz="2400" dirty="0">
              <a:latin typeface="Catamaran" panose="020B0604020202020204"/>
            </a:endParaRPr>
          </a:p>
        </p:txBody>
      </p:sp>
      <p:cxnSp>
        <p:nvCxnSpPr>
          <p:cNvPr id="17" name="Straight Connector 16">
            <a:extLst>
              <a:ext uri="{FF2B5EF4-FFF2-40B4-BE49-F238E27FC236}">
                <a16:creationId xmlns:a16="http://schemas.microsoft.com/office/drawing/2014/main" id="{E84788E8-CB2E-C374-AAE4-29CC360A68FB}"/>
              </a:ext>
            </a:extLst>
          </p:cNvPr>
          <p:cNvCxnSpPr/>
          <p:nvPr/>
        </p:nvCxnSpPr>
        <p:spPr>
          <a:xfrm>
            <a:off x="6386613" y="1613690"/>
            <a:ext cx="0" cy="3470500"/>
          </a:xfrm>
          <a:prstGeom prst="line">
            <a:avLst/>
          </a:prstGeom>
          <a:ln>
            <a:solidFill>
              <a:srgbClr val="0A71B9"/>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91755AA-0C33-CF45-CAFD-702F23E6AABB}"/>
              </a:ext>
            </a:extLst>
          </p:cNvPr>
          <p:cNvSpPr txBox="1"/>
          <p:nvPr/>
        </p:nvSpPr>
        <p:spPr>
          <a:xfrm>
            <a:off x="6656020" y="3913525"/>
            <a:ext cx="4792081" cy="1200329"/>
          </a:xfrm>
          <a:prstGeom prst="rect">
            <a:avLst/>
          </a:prstGeom>
          <a:noFill/>
        </p:spPr>
        <p:txBody>
          <a:bodyPr wrap="square">
            <a:spAutoFit/>
          </a:bodyPr>
          <a:lstStyle/>
          <a:p>
            <a:pPr lvl="0" algn="ctr"/>
            <a:r>
              <a:rPr kumimoji="0" lang="en-US" sz="2400" i="0" u="none" strike="noStrike" kern="1200" cap="none" spc="-50" normalizeH="0" baseline="0" noProof="0" dirty="0">
                <a:ln>
                  <a:noFill/>
                </a:ln>
                <a:effectLst/>
                <a:uLnTx/>
                <a:uFillTx/>
                <a:latin typeface="Catamaran" panose="020B0604020202020204"/>
              </a:rPr>
              <a:t>Goal: eliminate traffic fatalities and serious injuries on all public roadways in the State </a:t>
            </a:r>
            <a:r>
              <a:rPr kumimoji="0" lang="en-US" sz="2400" b="1" i="0" u="none" strike="noStrike" kern="1200" cap="none" spc="-50" normalizeH="0" baseline="0" noProof="0" dirty="0">
                <a:ln>
                  <a:noFill/>
                </a:ln>
                <a:solidFill>
                  <a:srgbClr val="3E5BA1"/>
                </a:solidFill>
                <a:effectLst/>
                <a:uLnTx/>
                <a:uFillTx/>
                <a:latin typeface="Catamaran" panose="020B0604020202020204"/>
              </a:rPr>
              <a:t>by 2040</a:t>
            </a:r>
            <a:r>
              <a:rPr kumimoji="0" lang="en-US" sz="2400" i="0" u="none" strike="noStrike" kern="1200" cap="none" spc="-50" normalizeH="0" baseline="0" noProof="0" dirty="0">
                <a:ln>
                  <a:noFill/>
                </a:ln>
                <a:solidFill>
                  <a:srgbClr val="3E5BA1"/>
                </a:solidFill>
                <a:effectLst/>
                <a:uLnTx/>
                <a:uFillTx/>
                <a:latin typeface="Catamaran" panose="020B0604020202020204"/>
              </a:rPr>
              <a:t>.</a:t>
            </a:r>
            <a:endParaRPr lang="en-US" sz="2400" dirty="0">
              <a:solidFill>
                <a:srgbClr val="3E5BA1"/>
              </a:solidFill>
              <a:latin typeface="Catamaran" panose="020B0604020202020204"/>
            </a:endParaRPr>
          </a:p>
        </p:txBody>
      </p:sp>
      <p:sp>
        <p:nvSpPr>
          <p:cNvPr id="20" name="TextBox 19">
            <a:extLst>
              <a:ext uri="{FF2B5EF4-FFF2-40B4-BE49-F238E27FC236}">
                <a16:creationId xmlns:a16="http://schemas.microsoft.com/office/drawing/2014/main" id="{449539CB-994D-0183-FBD9-C31F9CCB902A}"/>
              </a:ext>
            </a:extLst>
          </p:cNvPr>
          <p:cNvSpPr txBox="1"/>
          <p:nvPr/>
        </p:nvSpPr>
        <p:spPr>
          <a:xfrm>
            <a:off x="6386613" y="1467263"/>
            <a:ext cx="5330897" cy="1077047"/>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85000"/>
              </a:lnSpc>
              <a:spcBef>
                <a:spcPct val="0"/>
              </a:spcBef>
              <a:spcAft>
                <a:spcPts val="600"/>
              </a:spcAft>
              <a:buClrTx/>
              <a:buSzTx/>
              <a:buFontTx/>
              <a:buNone/>
              <a:tabLst/>
              <a:defRPr/>
            </a:pPr>
            <a:r>
              <a:rPr kumimoji="0" lang="en-US" sz="2800" b="1" i="0" u="none" strike="noStrike" kern="1200" cap="none" spc="-50" normalizeH="0" baseline="0" noProof="0" dirty="0">
                <a:ln>
                  <a:noFill/>
                </a:ln>
                <a:solidFill>
                  <a:srgbClr val="3E5BA1"/>
                </a:solidFill>
                <a:effectLst/>
                <a:uLnTx/>
                <a:uFillTx/>
                <a:latin typeface="Catamaran"/>
              </a:rPr>
              <a:t>NJDOT Vision </a:t>
            </a:r>
          </a:p>
          <a:p>
            <a:pPr marL="0" marR="0" lvl="0" indent="0" algn="ctr" defTabSz="914400" rtl="0" eaLnBrk="1" fontAlgn="auto" latinLnBrk="0" hangingPunct="1">
              <a:lnSpc>
                <a:spcPct val="85000"/>
              </a:lnSpc>
              <a:spcBef>
                <a:spcPct val="0"/>
              </a:spcBef>
              <a:spcAft>
                <a:spcPts val="600"/>
              </a:spcAft>
              <a:buClrTx/>
              <a:buSzTx/>
              <a:buFontTx/>
              <a:buNone/>
              <a:tabLst/>
              <a:defRPr/>
            </a:pPr>
            <a:r>
              <a:rPr kumimoji="0" lang="en-US" sz="2800" b="1" i="0" u="none" strike="noStrike" kern="1200" cap="none" spc="-50" normalizeH="0" baseline="0" noProof="0" dirty="0">
                <a:ln>
                  <a:noFill/>
                </a:ln>
                <a:solidFill>
                  <a:srgbClr val="3E5BA1"/>
                </a:solidFill>
                <a:effectLst/>
                <a:uLnTx/>
                <a:uFillTx/>
                <a:latin typeface="Catamaran"/>
              </a:rPr>
              <a:t>Strategic Highway Safety Plan</a:t>
            </a:r>
          </a:p>
        </p:txBody>
      </p:sp>
      <p:sp>
        <p:nvSpPr>
          <p:cNvPr id="21" name="Content Placeholder 2">
            <a:extLst>
              <a:ext uri="{FF2B5EF4-FFF2-40B4-BE49-F238E27FC236}">
                <a16:creationId xmlns:a16="http://schemas.microsoft.com/office/drawing/2014/main" id="{8BD03704-CD2D-3296-03C8-A8E7DEDBFD2A}"/>
              </a:ext>
            </a:extLst>
          </p:cNvPr>
          <p:cNvSpPr>
            <a:spLocks noGrp="1"/>
          </p:cNvSpPr>
          <p:nvPr>
            <p:ph idx="1"/>
          </p:nvPr>
        </p:nvSpPr>
        <p:spPr>
          <a:xfrm>
            <a:off x="215027" y="1862890"/>
            <a:ext cx="1752600" cy="3804380"/>
          </a:xfrm>
        </p:spPr>
        <p:txBody>
          <a:bodyPr anchor="ctr">
            <a:normAutofit/>
          </a:bodyPr>
          <a:lstStyle/>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None/>
              <a:defRPr/>
            </a:pPr>
            <a:r>
              <a:rPr lang="en-US" sz="1400" b="1" kern="1200" dirty="0">
                <a:solidFill>
                  <a:srgbClr val="FFC000"/>
                </a:solidFill>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a:t>
            </a:r>
            <a:endParaRPr lang="en-US" sz="1400" kern="1200" dirty="0">
              <a:latin typeface="Aptos" panose="020B0004020202020204" pitchFamily="34" charset="0"/>
              <a:ea typeface="Tahoma" panose="020B0604030504040204" pitchFamily="34" charset="0"/>
              <a:cs typeface="Tahoma" panose="020B0604030504040204" pitchFamily="34" charset="0"/>
            </a:endParaRP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Contact</a:t>
            </a:r>
          </a:p>
        </p:txBody>
      </p:sp>
    </p:spTree>
    <p:extLst>
      <p:ext uri="{BB962C8B-B14F-4D97-AF65-F5344CB8AC3E}">
        <p14:creationId xmlns:p14="http://schemas.microsoft.com/office/powerpoint/2010/main" val="301528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9DB1AD08-A00A-F26E-033C-34F956DAA20E}"/>
              </a:ext>
            </a:extLst>
          </p:cNvPr>
          <p:cNvCxnSpPr>
            <a:cxnSpLocks/>
          </p:cNvCxnSpPr>
          <p:nvPr/>
        </p:nvCxnSpPr>
        <p:spPr>
          <a:xfrm>
            <a:off x="4748894" y="4530072"/>
            <a:ext cx="3089293" cy="36729"/>
          </a:xfrm>
          <a:prstGeom prst="line">
            <a:avLst/>
          </a:prstGeom>
          <a:ln w="381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E837D60-1CBC-8AE3-8BF8-72A3FAE59E75}"/>
              </a:ext>
            </a:extLst>
          </p:cNvPr>
          <p:cNvSpPr/>
          <p:nvPr/>
        </p:nvSpPr>
        <p:spPr>
          <a:xfrm>
            <a:off x="5223735" y="995105"/>
            <a:ext cx="1955812" cy="1955812"/>
          </a:xfrm>
          <a:prstGeom prst="ellipse">
            <a:avLst/>
          </a:prstGeom>
          <a:solidFill>
            <a:srgbClr val="FFC000"/>
          </a:solidFill>
          <a:ln>
            <a:noFill/>
          </a:ln>
          <a:effectLst/>
        </p:spPr>
        <p:txBody>
          <a:bodyPr/>
          <a:lstStyle/>
          <a:p>
            <a:endParaRPr lang="en-US"/>
          </a:p>
        </p:txBody>
      </p:sp>
      <p:grpSp>
        <p:nvGrpSpPr>
          <p:cNvPr id="4" name="Group 3">
            <a:extLst>
              <a:ext uri="{FF2B5EF4-FFF2-40B4-BE49-F238E27FC236}">
                <a16:creationId xmlns:a16="http://schemas.microsoft.com/office/drawing/2014/main" id="{EBB391E2-BA2E-FD79-1374-D5F4F26E27FD}"/>
              </a:ext>
            </a:extLst>
          </p:cNvPr>
          <p:cNvGrpSpPr/>
          <p:nvPr/>
        </p:nvGrpSpPr>
        <p:grpSpPr>
          <a:xfrm>
            <a:off x="3391863" y="615881"/>
            <a:ext cx="5285151" cy="1268189"/>
            <a:chOff x="93445" y="2470713"/>
            <a:chExt cx="5285151" cy="1268189"/>
          </a:xfrm>
        </p:grpSpPr>
        <p:sp>
          <p:nvSpPr>
            <p:cNvPr id="15" name="Rectangle 14">
              <a:extLst>
                <a:ext uri="{FF2B5EF4-FFF2-40B4-BE49-F238E27FC236}">
                  <a16:creationId xmlns:a16="http://schemas.microsoft.com/office/drawing/2014/main" id="{6DE74CE7-4A83-E19C-3B05-F9416C14598E}"/>
                </a:ext>
              </a:extLst>
            </p:cNvPr>
            <p:cNvSpPr/>
            <p:nvPr/>
          </p:nvSpPr>
          <p:spPr>
            <a:xfrm>
              <a:off x="93445" y="3018902"/>
              <a:ext cx="3206250" cy="720000"/>
            </a:xfrm>
            <a:prstGeom prst="rect">
              <a:avLst/>
            </a:prstGeom>
            <a:noFill/>
            <a:ln>
              <a:noFill/>
            </a:ln>
            <a:effectLst/>
          </p:spPr>
          <p:txBody>
            <a:bodyPr/>
            <a:lstStyle/>
            <a:p>
              <a:endParaRPr lang="en-US"/>
            </a:p>
          </p:txBody>
        </p:sp>
        <p:sp>
          <p:nvSpPr>
            <p:cNvPr id="16" name="TextBox 15">
              <a:extLst>
                <a:ext uri="{FF2B5EF4-FFF2-40B4-BE49-F238E27FC236}">
                  <a16:creationId xmlns:a16="http://schemas.microsoft.com/office/drawing/2014/main" id="{01EDA51D-6067-284A-87F7-101993C51682}"/>
                </a:ext>
              </a:extLst>
            </p:cNvPr>
            <p:cNvSpPr txBox="1"/>
            <p:nvPr/>
          </p:nvSpPr>
          <p:spPr>
            <a:xfrm>
              <a:off x="427850" y="2470713"/>
              <a:ext cx="4950746" cy="720000"/>
            </a:xfrm>
            <a:prstGeom prst="rect">
              <a:avLst/>
            </a:prstGeom>
            <a:noFill/>
            <a:ln>
              <a:noFill/>
            </a:ln>
            <a:effectLst/>
          </p:spPr>
          <p:txBody>
            <a:bodyPr spcFirstLastPara="0" vert="horz" wrap="square" lIns="0" tIns="0" rIns="0" bIns="0" numCol="1" spcCol="1270" anchor="t" anchorCtr="0">
              <a:noAutofit/>
            </a:bodyPr>
            <a:lstStyle/>
            <a:p>
              <a:pPr marL="0" marR="0" lvl="0" indent="0" algn="ctr" defTabSz="1778000" rtl="0" eaLnBrk="1" fontAlgn="auto" latinLnBrk="0" hangingPunct="1">
                <a:spcBef>
                  <a:spcPct val="0"/>
                </a:spcBef>
                <a:buClrTx/>
                <a:buSzTx/>
                <a:buFontTx/>
                <a:buNone/>
                <a:tabLst/>
                <a:defRPr cap="all"/>
              </a:pPr>
              <a:r>
                <a:rPr kumimoji="0" lang="en-US" sz="2800" b="1" i="0" u="none" strike="noStrike" kern="1200" cap="all"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Zero deaths</a:t>
              </a:r>
            </a:p>
          </p:txBody>
        </p:sp>
      </p:grpSp>
      <p:sp>
        <p:nvSpPr>
          <p:cNvPr id="5" name="Oval 4">
            <a:extLst>
              <a:ext uri="{FF2B5EF4-FFF2-40B4-BE49-F238E27FC236}">
                <a16:creationId xmlns:a16="http://schemas.microsoft.com/office/drawing/2014/main" id="{AAA2D739-159E-6C44-1C39-90A3DFB52040}"/>
              </a:ext>
            </a:extLst>
          </p:cNvPr>
          <p:cNvSpPr/>
          <p:nvPr/>
        </p:nvSpPr>
        <p:spPr>
          <a:xfrm>
            <a:off x="3142872" y="3535781"/>
            <a:ext cx="1955812" cy="1955812"/>
          </a:xfrm>
          <a:prstGeom prst="ellipse">
            <a:avLst/>
          </a:prstGeom>
          <a:solidFill>
            <a:srgbClr val="3E5BA1"/>
          </a:solidFill>
          <a:ln>
            <a:solidFill>
              <a:schemeClr val="accent1">
                <a:lumMod val="20000"/>
                <a:lumOff val="80000"/>
              </a:schemeClr>
            </a:solidFill>
          </a:ln>
          <a:effectLst/>
        </p:spPr>
        <p:txBody>
          <a:bodyPr/>
          <a:lstStyle/>
          <a:p>
            <a:endParaRPr lang="en-US"/>
          </a:p>
        </p:txBody>
      </p:sp>
      <p:sp>
        <p:nvSpPr>
          <p:cNvPr id="6" name="Rectangle 5" descr="Road with solid fill">
            <a:extLst>
              <a:ext uri="{FF2B5EF4-FFF2-40B4-BE49-F238E27FC236}">
                <a16:creationId xmlns:a16="http://schemas.microsoft.com/office/drawing/2014/main" id="{427D6295-684F-D821-9079-886BEB17FC61}"/>
              </a:ext>
            </a:extLst>
          </p:cNvPr>
          <p:cNvSpPr/>
          <p:nvPr/>
        </p:nvSpPr>
        <p:spPr>
          <a:xfrm>
            <a:off x="3626371" y="4005707"/>
            <a:ext cx="1122187" cy="112218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p:spPr>
        <p:txBody>
          <a:bodyPr/>
          <a:lstStyle/>
          <a:p>
            <a:endParaRPr lang="en-US"/>
          </a:p>
        </p:txBody>
      </p:sp>
      <p:grpSp>
        <p:nvGrpSpPr>
          <p:cNvPr id="7" name="Group 6">
            <a:extLst>
              <a:ext uri="{FF2B5EF4-FFF2-40B4-BE49-F238E27FC236}">
                <a16:creationId xmlns:a16="http://schemas.microsoft.com/office/drawing/2014/main" id="{E6DAA1EB-DCBA-9599-E4C3-98EF6D281EED}"/>
              </a:ext>
            </a:extLst>
          </p:cNvPr>
          <p:cNvGrpSpPr/>
          <p:nvPr/>
        </p:nvGrpSpPr>
        <p:grpSpPr>
          <a:xfrm>
            <a:off x="2080501" y="5881767"/>
            <a:ext cx="5302194" cy="635390"/>
            <a:chOff x="-197453" y="3018902"/>
            <a:chExt cx="7264492" cy="844448"/>
          </a:xfrm>
        </p:grpSpPr>
        <p:sp>
          <p:nvSpPr>
            <p:cNvPr id="13" name="Rectangle 12">
              <a:extLst>
                <a:ext uri="{FF2B5EF4-FFF2-40B4-BE49-F238E27FC236}">
                  <a16:creationId xmlns:a16="http://schemas.microsoft.com/office/drawing/2014/main" id="{CBC39692-F58B-C9FA-7487-E129EDDDC6BB}"/>
                </a:ext>
              </a:extLst>
            </p:cNvPr>
            <p:cNvSpPr/>
            <p:nvPr/>
          </p:nvSpPr>
          <p:spPr>
            <a:xfrm>
              <a:off x="3860789" y="3018902"/>
              <a:ext cx="3206250" cy="720000"/>
            </a:xfrm>
            <a:prstGeom prst="rect">
              <a:avLst/>
            </a:prstGeom>
            <a:noFill/>
            <a:ln>
              <a:noFill/>
            </a:ln>
            <a:effectLst/>
          </p:spPr>
          <p:txBody>
            <a:bodyPr/>
            <a:lstStyle/>
            <a:p>
              <a:endParaRPr lang="en-US"/>
            </a:p>
          </p:txBody>
        </p:sp>
        <p:sp>
          <p:nvSpPr>
            <p:cNvPr id="14" name="TextBox 13">
              <a:extLst>
                <a:ext uri="{FF2B5EF4-FFF2-40B4-BE49-F238E27FC236}">
                  <a16:creationId xmlns:a16="http://schemas.microsoft.com/office/drawing/2014/main" id="{0C46F94C-2612-822B-BABC-CE1BA4650C08}"/>
                </a:ext>
              </a:extLst>
            </p:cNvPr>
            <p:cNvSpPr txBox="1"/>
            <p:nvPr/>
          </p:nvSpPr>
          <p:spPr>
            <a:xfrm>
              <a:off x="-197453" y="3143350"/>
              <a:ext cx="5573277" cy="720000"/>
            </a:xfrm>
            <a:prstGeom prst="rect">
              <a:avLst/>
            </a:prstGeom>
            <a:noFill/>
            <a:ln>
              <a:noFill/>
            </a:ln>
            <a:effectLst/>
          </p:spPr>
          <p:txBody>
            <a:bodyPr spcFirstLastPara="0" vert="horz" wrap="square" lIns="0" tIns="0" rIns="0" bIns="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cap="all"/>
              </a:pPr>
              <a:r>
                <a:rPr kumimoji="0" lang="en-US" sz="2800" b="1" i="0" u="none" strike="noStrike" kern="1200" cap="all"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SAFE SYSTEM APPROACH</a:t>
              </a:r>
            </a:p>
          </p:txBody>
        </p:sp>
      </p:grpSp>
      <p:sp>
        <p:nvSpPr>
          <p:cNvPr id="8" name="Oval 7">
            <a:extLst>
              <a:ext uri="{FF2B5EF4-FFF2-40B4-BE49-F238E27FC236}">
                <a16:creationId xmlns:a16="http://schemas.microsoft.com/office/drawing/2014/main" id="{65770F67-990A-2805-2BAB-D29A1946B074}"/>
              </a:ext>
            </a:extLst>
          </p:cNvPr>
          <p:cNvSpPr/>
          <p:nvPr/>
        </p:nvSpPr>
        <p:spPr>
          <a:xfrm>
            <a:off x="7528091" y="3502979"/>
            <a:ext cx="1955812" cy="1955812"/>
          </a:xfrm>
          <a:prstGeom prst="ellipse">
            <a:avLst/>
          </a:prstGeom>
          <a:solidFill>
            <a:schemeClr val="accent6"/>
          </a:solidFill>
          <a:ln>
            <a:noFill/>
          </a:ln>
          <a:effectLst/>
        </p:spPr>
        <p:txBody>
          <a:bodyPr/>
          <a:lstStyle/>
          <a:p>
            <a:endParaRPr lang="en-US"/>
          </a:p>
        </p:txBody>
      </p:sp>
      <p:sp>
        <p:nvSpPr>
          <p:cNvPr id="9" name="Rectangle 8" descr="Bike">
            <a:extLst>
              <a:ext uri="{FF2B5EF4-FFF2-40B4-BE49-F238E27FC236}">
                <a16:creationId xmlns:a16="http://schemas.microsoft.com/office/drawing/2014/main" id="{C4F07D8A-E612-2CA5-BE31-CC4123A1262B}"/>
              </a:ext>
            </a:extLst>
          </p:cNvPr>
          <p:cNvSpPr/>
          <p:nvPr/>
        </p:nvSpPr>
        <p:spPr>
          <a:xfrm>
            <a:off x="8397492" y="4010407"/>
            <a:ext cx="1005218" cy="107605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p:spPr>
        <p:txBody>
          <a:bodyPr/>
          <a:lstStyle/>
          <a:p>
            <a:endParaRPr lang="en-US"/>
          </a:p>
        </p:txBody>
      </p:sp>
      <p:grpSp>
        <p:nvGrpSpPr>
          <p:cNvPr id="10" name="Group 9">
            <a:extLst>
              <a:ext uri="{FF2B5EF4-FFF2-40B4-BE49-F238E27FC236}">
                <a16:creationId xmlns:a16="http://schemas.microsoft.com/office/drawing/2014/main" id="{7E74C22F-158D-1B1A-B630-4FD81C91A9CE}"/>
              </a:ext>
            </a:extLst>
          </p:cNvPr>
          <p:cNvGrpSpPr/>
          <p:nvPr/>
        </p:nvGrpSpPr>
        <p:grpSpPr>
          <a:xfrm>
            <a:off x="8938208" y="3632944"/>
            <a:ext cx="3368912" cy="1333863"/>
            <a:chOff x="7628133" y="2102819"/>
            <a:chExt cx="3368912" cy="1636083"/>
          </a:xfrm>
        </p:grpSpPr>
        <p:sp>
          <p:nvSpPr>
            <p:cNvPr id="11" name="Rectangle 10">
              <a:extLst>
                <a:ext uri="{FF2B5EF4-FFF2-40B4-BE49-F238E27FC236}">
                  <a16:creationId xmlns:a16="http://schemas.microsoft.com/office/drawing/2014/main" id="{A062FFE1-57E8-FC69-8946-9AEB8F3B70AB}"/>
                </a:ext>
              </a:extLst>
            </p:cNvPr>
            <p:cNvSpPr/>
            <p:nvPr/>
          </p:nvSpPr>
          <p:spPr>
            <a:xfrm>
              <a:off x="7628133" y="3018902"/>
              <a:ext cx="3206250" cy="720000"/>
            </a:xfrm>
            <a:prstGeom prst="rect">
              <a:avLst/>
            </a:prstGeom>
            <a:noFill/>
            <a:ln>
              <a:noFill/>
            </a:ln>
            <a:effectLst/>
          </p:spPr>
          <p:txBody>
            <a:bodyPr/>
            <a:lstStyle/>
            <a:p>
              <a:endParaRPr lang="en-US"/>
            </a:p>
          </p:txBody>
        </p:sp>
        <p:sp>
          <p:nvSpPr>
            <p:cNvPr id="12" name="TextBox 11">
              <a:extLst>
                <a:ext uri="{FF2B5EF4-FFF2-40B4-BE49-F238E27FC236}">
                  <a16:creationId xmlns:a16="http://schemas.microsoft.com/office/drawing/2014/main" id="{E7CA691E-5AE3-6BDA-F5EC-0724F0F41F0A}"/>
                </a:ext>
              </a:extLst>
            </p:cNvPr>
            <p:cNvSpPr txBox="1"/>
            <p:nvPr/>
          </p:nvSpPr>
          <p:spPr>
            <a:xfrm>
              <a:off x="7790795" y="2102819"/>
              <a:ext cx="3206250" cy="720000"/>
            </a:xfrm>
            <a:prstGeom prst="rect">
              <a:avLst/>
            </a:prstGeom>
            <a:noFill/>
            <a:ln>
              <a:noFill/>
            </a:ln>
            <a:effectLst/>
          </p:spPr>
          <p:txBody>
            <a:bodyPr spcFirstLastPara="0" vert="horz" wrap="square" lIns="0" tIns="0" rIns="0" bIns="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cap="all"/>
              </a:pPr>
              <a:r>
                <a:rPr kumimoji="0" lang="en-US" sz="2400" b="1" i="0" u="none" strike="noStrike" kern="1200" cap="all"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COMPLETE STREETS</a:t>
              </a:r>
            </a:p>
          </p:txBody>
        </p:sp>
      </p:grpSp>
      <p:sp>
        <p:nvSpPr>
          <p:cNvPr id="19" name="Rectangle 18" descr="Downward trend graph with solid fill">
            <a:extLst>
              <a:ext uri="{FF2B5EF4-FFF2-40B4-BE49-F238E27FC236}">
                <a16:creationId xmlns:a16="http://schemas.microsoft.com/office/drawing/2014/main" id="{D4AE979C-5E54-A0DC-B1F7-B1A278167FE6}"/>
              </a:ext>
            </a:extLst>
          </p:cNvPr>
          <p:cNvSpPr/>
          <p:nvPr/>
        </p:nvSpPr>
        <p:spPr>
          <a:xfrm>
            <a:off x="5498974" y="1323376"/>
            <a:ext cx="1405333" cy="1319255"/>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23" name="Graphic 22" descr="Car with solid fill">
            <a:extLst>
              <a:ext uri="{FF2B5EF4-FFF2-40B4-BE49-F238E27FC236}">
                <a16:creationId xmlns:a16="http://schemas.microsoft.com/office/drawing/2014/main" id="{FA0CB385-A8F5-883E-ADD9-49439F80B39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95729" y="4336051"/>
            <a:ext cx="701449" cy="701449"/>
          </a:xfrm>
          <a:prstGeom prst="rect">
            <a:avLst/>
          </a:prstGeom>
        </p:spPr>
      </p:pic>
      <p:pic>
        <p:nvPicPr>
          <p:cNvPr id="25" name="Graphic 24" descr="Man with cane with solid fill">
            <a:extLst>
              <a:ext uri="{FF2B5EF4-FFF2-40B4-BE49-F238E27FC236}">
                <a16:creationId xmlns:a16="http://schemas.microsoft.com/office/drawing/2014/main" id="{C296AFD3-197E-7C27-03C3-F87CC23813A8}"/>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609331" y="4021563"/>
            <a:ext cx="1017018" cy="1017018"/>
          </a:xfrm>
          <a:prstGeom prst="rect">
            <a:avLst/>
          </a:prstGeom>
        </p:spPr>
      </p:pic>
      <p:sp>
        <p:nvSpPr>
          <p:cNvPr id="32" name="Rectangle 31">
            <a:extLst>
              <a:ext uri="{FF2B5EF4-FFF2-40B4-BE49-F238E27FC236}">
                <a16:creationId xmlns:a16="http://schemas.microsoft.com/office/drawing/2014/main" id="{4AB2B189-78B3-CF6D-26CB-59C67456E357}"/>
              </a:ext>
            </a:extLst>
          </p:cNvPr>
          <p:cNvSpPr/>
          <p:nvPr/>
        </p:nvSpPr>
        <p:spPr>
          <a:xfrm>
            <a:off x="4485764" y="4007789"/>
            <a:ext cx="276243" cy="452393"/>
          </a:xfrm>
          <a:prstGeom prst="rect">
            <a:avLst/>
          </a:prstGeom>
          <a:solidFill>
            <a:srgbClr val="3E5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Graphic 28" descr="Sign with solid fill">
            <a:extLst>
              <a:ext uri="{FF2B5EF4-FFF2-40B4-BE49-F238E27FC236}">
                <a16:creationId xmlns:a16="http://schemas.microsoft.com/office/drawing/2014/main" id="{F474832A-6E03-10A6-F606-C15ACF19FCED}"/>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439111" y="4006780"/>
            <a:ext cx="584975" cy="969010"/>
          </a:xfrm>
          <a:prstGeom prst="rect">
            <a:avLst/>
          </a:prstGeom>
        </p:spPr>
      </p:pic>
      <p:pic>
        <p:nvPicPr>
          <p:cNvPr id="31" name="Graphic 30" descr="Bus with solid fill">
            <a:extLst>
              <a:ext uri="{FF2B5EF4-FFF2-40B4-BE49-F238E27FC236}">
                <a16:creationId xmlns:a16="http://schemas.microsoft.com/office/drawing/2014/main" id="{DAE503A7-3D96-9E71-E557-E2356A013C99}"/>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610363" y="4220516"/>
            <a:ext cx="271107" cy="271107"/>
          </a:xfrm>
          <a:prstGeom prst="rect">
            <a:avLst/>
          </a:prstGeom>
        </p:spPr>
      </p:pic>
      <p:cxnSp>
        <p:nvCxnSpPr>
          <p:cNvPr id="21" name="Straight Connector 20">
            <a:extLst>
              <a:ext uri="{FF2B5EF4-FFF2-40B4-BE49-F238E27FC236}">
                <a16:creationId xmlns:a16="http://schemas.microsoft.com/office/drawing/2014/main" id="{95B5EBF7-D97A-D672-2EAB-9DAB4C438949}"/>
              </a:ext>
            </a:extLst>
          </p:cNvPr>
          <p:cNvCxnSpPr>
            <a:stCxn id="2" idx="3"/>
            <a:endCxn id="5" idx="7"/>
          </p:cNvCxnSpPr>
          <p:nvPr/>
        </p:nvCxnSpPr>
        <p:spPr>
          <a:xfrm flipH="1">
            <a:off x="4812262" y="2664495"/>
            <a:ext cx="697895" cy="1157708"/>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002F41D-17C3-229B-4895-031400C0AD39}"/>
              </a:ext>
            </a:extLst>
          </p:cNvPr>
          <p:cNvCxnSpPr>
            <a:stCxn id="8" idx="1"/>
            <a:endCxn id="2" idx="5"/>
          </p:cNvCxnSpPr>
          <p:nvPr/>
        </p:nvCxnSpPr>
        <p:spPr>
          <a:xfrm flipH="1" flipV="1">
            <a:off x="6893125" y="2664495"/>
            <a:ext cx="921388" cy="1124906"/>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C9BF0BE-3005-99B6-0354-B607903618AE}"/>
              </a:ext>
            </a:extLst>
          </p:cNvPr>
          <p:cNvSpPr txBox="1"/>
          <p:nvPr/>
        </p:nvSpPr>
        <p:spPr>
          <a:xfrm>
            <a:off x="5487792" y="202920"/>
            <a:ext cx="1405333" cy="3539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EB3CF"/>
                </a:solidFill>
                <a:effectLst/>
                <a:uLnTx/>
                <a:uFillTx/>
                <a:latin typeface="Calibri" panose="020F0502020204030204"/>
                <a:ea typeface="+mn-ea"/>
                <a:cs typeface="+mn-cs"/>
              </a:rPr>
              <a:t>GOAL</a:t>
            </a:r>
            <a:endParaRPr kumimoji="0" lang="en-US" sz="2800" b="0" i="0" u="none" strike="noStrike" kern="1200" cap="none" spc="0" normalizeH="0" baseline="0" noProof="0" dirty="0">
              <a:ln>
                <a:noFill/>
              </a:ln>
              <a:solidFill>
                <a:srgbClr val="4EB3C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F2FDA957-B3F9-9F74-004E-8B3B7ECE7C19}"/>
              </a:ext>
            </a:extLst>
          </p:cNvPr>
          <p:cNvSpPr txBox="1"/>
          <p:nvPr/>
        </p:nvSpPr>
        <p:spPr>
          <a:xfrm>
            <a:off x="3241497" y="5454851"/>
            <a:ext cx="176595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EB3CF"/>
                </a:solidFill>
                <a:effectLst/>
                <a:uLnTx/>
                <a:uFillTx/>
                <a:latin typeface="Calibri" panose="020F0502020204030204"/>
                <a:ea typeface="+mn-ea"/>
                <a:cs typeface="+mn-cs"/>
              </a:rPr>
              <a:t>STRATEGY</a:t>
            </a:r>
            <a:r>
              <a:rPr kumimoji="0" lang="en-US" sz="1100" b="0" i="0" u="none" strike="noStrike" kern="1200" cap="none" spc="0" normalizeH="0" baseline="0" noProof="0" dirty="0">
                <a:ln>
                  <a:noFill/>
                </a:ln>
                <a:solidFill>
                  <a:srgbClr val="4EB3CF"/>
                </a:solidFill>
                <a:effectLst/>
                <a:uLnTx/>
                <a:uFillTx/>
                <a:latin typeface="Calibri" panose="020F0502020204030204"/>
                <a:ea typeface="+mn-ea"/>
                <a:cs typeface="+mn-cs"/>
              </a:rPr>
              <a:t>.</a:t>
            </a:r>
          </a:p>
        </p:txBody>
      </p:sp>
      <p:sp>
        <p:nvSpPr>
          <p:cNvPr id="33" name="TextBox 32">
            <a:extLst>
              <a:ext uri="{FF2B5EF4-FFF2-40B4-BE49-F238E27FC236}">
                <a16:creationId xmlns:a16="http://schemas.microsoft.com/office/drawing/2014/main" id="{C3509CE5-A808-7FD6-946D-2326DF753232}"/>
              </a:ext>
            </a:extLst>
          </p:cNvPr>
          <p:cNvSpPr txBox="1"/>
          <p:nvPr/>
        </p:nvSpPr>
        <p:spPr>
          <a:xfrm>
            <a:off x="9455742" y="3043597"/>
            <a:ext cx="246644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EB3CF"/>
                </a:solidFill>
                <a:effectLst/>
                <a:uLnTx/>
                <a:uFillTx/>
                <a:latin typeface="Calibri" panose="020F0502020204030204"/>
                <a:ea typeface="+mn-ea"/>
                <a:cs typeface="+mn-cs"/>
              </a:rPr>
              <a:t>METHODS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4EB3CF"/>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3F826F6B-32FD-6AC2-621F-FD06AC6B3097}"/>
              </a:ext>
            </a:extLst>
          </p:cNvPr>
          <p:cNvSpPr txBox="1"/>
          <p:nvPr/>
        </p:nvSpPr>
        <p:spPr>
          <a:xfrm>
            <a:off x="9566456" y="4114304"/>
            <a:ext cx="2343868" cy="720000"/>
          </a:xfrm>
          <a:prstGeom prst="rect">
            <a:avLst/>
          </a:prstGeom>
          <a:noFill/>
          <a:ln>
            <a:noFill/>
          </a:ln>
          <a:effectLst/>
        </p:spPr>
        <p:txBody>
          <a:bodyPr spcFirstLastPara="0" vert="horz" wrap="square" lIns="0" tIns="0" rIns="0" bIns="0" numCol="1" spcCol="1270" anchor="t" anchorCtr="0">
            <a:noAutofit/>
          </a:bodyPr>
          <a:lstStyle/>
          <a:p>
            <a:pPr marL="0" marR="0" lvl="0" indent="0" algn="ctr" defTabSz="1778000" eaLnBrk="1" fontAlgn="auto" latinLnBrk="0" hangingPunct="1">
              <a:lnSpc>
                <a:spcPct val="90000"/>
              </a:lnSpc>
              <a:spcBef>
                <a:spcPct val="0"/>
              </a:spcBef>
              <a:spcAft>
                <a:spcPct val="35000"/>
              </a:spcAft>
              <a:buClrTx/>
              <a:buSzTx/>
              <a:buFontTx/>
              <a:buNone/>
              <a:tabLst/>
              <a:defRPr cap="all"/>
            </a:pPr>
            <a:r>
              <a:rPr kumimoji="0" lang="en-US" sz="2400" b="1" i="0" u="none" strike="noStrike" kern="1200" cap="all" spc="0" normalizeH="0" baseline="0" noProof="0" dirty="0">
                <a:ln>
                  <a:noFill/>
                </a:ln>
                <a:solidFill>
                  <a:sysClr val="windowText" lastClr="000000">
                    <a:hueOff val="0"/>
                    <a:satOff val="0"/>
                    <a:lumOff val="0"/>
                    <a:alphaOff val="0"/>
                  </a:sysClr>
                </a:solidFill>
                <a:effectLst/>
                <a:uLnTx/>
                <a:uFillTx/>
              </a:rPr>
              <a:t>SAFE ROUTES </a:t>
            </a:r>
            <a:r>
              <a:rPr lang="en-US" sz="2400" b="1" cap="all" dirty="0">
                <a:solidFill>
                  <a:sysClr val="windowText" lastClr="000000">
                    <a:hueOff val="0"/>
                    <a:satOff val="0"/>
                    <a:lumOff val="0"/>
                    <a:alphaOff val="0"/>
                  </a:sysClr>
                </a:solidFill>
              </a:rPr>
              <a:t>TO school</a:t>
            </a:r>
            <a:endParaRPr kumimoji="0" lang="en-US" sz="2400" b="1" i="0" u="none" strike="noStrike" kern="1200" cap="all" spc="0" normalizeH="0" baseline="0" noProof="0" dirty="0">
              <a:ln>
                <a:noFill/>
              </a:ln>
              <a:solidFill>
                <a:sysClr val="windowText" lastClr="000000">
                  <a:hueOff val="0"/>
                  <a:satOff val="0"/>
                  <a:lumOff val="0"/>
                  <a:alphaOff val="0"/>
                </a:sysClr>
              </a:solidFill>
              <a:effectLst/>
              <a:uLnTx/>
              <a:uFillTx/>
            </a:endParaRPr>
          </a:p>
        </p:txBody>
      </p:sp>
      <p:sp>
        <p:nvSpPr>
          <p:cNvPr id="3" name="TextBox 2">
            <a:extLst>
              <a:ext uri="{FF2B5EF4-FFF2-40B4-BE49-F238E27FC236}">
                <a16:creationId xmlns:a16="http://schemas.microsoft.com/office/drawing/2014/main" id="{3025D952-96D5-69D9-D632-359DAB51978B}"/>
              </a:ext>
            </a:extLst>
          </p:cNvPr>
          <p:cNvSpPr txBox="1"/>
          <p:nvPr/>
        </p:nvSpPr>
        <p:spPr>
          <a:xfrm>
            <a:off x="9647787" y="4942819"/>
            <a:ext cx="2343868" cy="720000"/>
          </a:xfrm>
          <a:prstGeom prst="rect">
            <a:avLst/>
          </a:prstGeom>
          <a:noFill/>
          <a:ln>
            <a:noFill/>
          </a:ln>
          <a:effectLst/>
        </p:spPr>
        <p:txBody>
          <a:bodyPr spcFirstLastPara="0" vert="horz" wrap="square" lIns="0" tIns="0" rIns="0" bIns="0" numCol="1" spcCol="1270" anchor="t" anchorCtr="0">
            <a:noAutofit/>
          </a:bodyPr>
          <a:lstStyle/>
          <a:p>
            <a:pPr marL="0" marR="0" lvl="0" indent="0" algn="ctr" defTabSz="1778000" eaLnBrk="1" fontAlgn="auto" latinLnBrk="0" hangingPunct="1">
              <a:lnSpc>
                <a:spcPct val="90000"/>
              </a:lnSpc>
              <a:spcBef>
                <a:spcPct val="0"/>
              </a:spcBef>
              <a:spcAft>
                <a:spcPct val="35000"/>
              </a:spcAft>
              <a:buClrTx/>
              <a:buSzTx/>
              <a:buFontTx/>
              <a:buNone/>
              <a:tabLst/>
              <a:defRPr cap="all"/>
            </a:pPr>
            <a:r>
              <a:rPr kumimoji="0" lang="en-US" sz="2400" b="1" i="0" u="none" strike="noStrike" kern="1200" cap="all" spc="0" normalizeH="0" baseline="0" noProof="0" dirty="0">
                <a:ln>
                  <a:noFill/>
                </a:ln>
                <a:solidFill>
                  <a:sysClr val="windowText" lastClr="000000">
                    <a:hueOff val="0"/>
                    <a:satOff val="0"/>
                    <a:lumOff val="0"/>
                    <a:alphaOff val="0"/>
                  </a:sysClr>
                </a:solidFill>
                <a:effectLst/>
                <a:uLnTx/>
                <a:uFillTx/>
              </a:rPr>
              <a:t>SAFE Streets </a:t>
            </a:r>
            <a:r>
              <a:rPr lang="en-US" sz="2400" b="1" cap="all" dirty="0">
                <a:solidFill>
                  <a:sysClr val="windowText" lastClr="000000">
                    <a:hueOff val="0"/>
                    <a:satOff val="0"/>
                    <a:lumOff val="0"/>
                    <a:alphaOff val="0"/>
                  </a:sysClr>
                </a:solidFill>
              </a:rPr>
              <a:t>TO transit</a:t>
            </a:r>
            <a:endParaRPr kumimoji="0" lang="en-US" sz="2400" b="1" i="0" u="none" strike="noStrike" kern="1200" cap="all" spc="0" normalizeH="0" baseline="0" noProof="0" dirty="0">
              <a:ln>
                <a:noFill/>
              </a:ln>
              <a:solidFill>
                <a:sysClr val="windowText" lastClr="000000">
                  <a:hueOff val="0"/>
                  <a:satOff val="0"/>
                  <a:lumOff val="0"/>
                  <a:alphaOff val="0"/>
                </a:sysClr>
              </a:solidFill>
              <a:effectLst/>
              <a:uLnTx/>
              <a:uFillTx/>
            </a:endParaRPr>
          </a:p>
        </p:txBody>
      </p:sp>
      <p:grpSp>
        <p:nvGrpSpPr>
          <p:cNvPr id="22" name="Group 21">
            <a:extLst>
              <a:ext uri="{FF2B5EF4-FFF2-40B4-BE49-F238E27FC236}">
                <a16:creationId xmlns:a16="http://schemas.microsoft.com/office/drawing/2014/main" id="{5B5B3D06-D597-78BE-78A8-6766A5D9A85C}"/>
              </a:ext>
            </a:extLst>
          </p:cNvPr>
          <p:cNvGrpSpPr/>
          <p:nvPr/>
        </p:nvGrpSpPr>
        <p:grpSpPr>
          <a:xfrm>
            <a:off x="200346" y="1613690"/>
            <a:ext cx="1660546" cy="4171474"/>
            <a:chOff x="236329" y="1613690"/>
            <a:chExt cx="1715445" cy="3419720"/>
          </a:xfrm>
        </p:grpSpPr>
        <p:sp>
          <p:nvSpPr>
            <p:cNvPr id="26" name="Half Frame 25">
              <a:extLst>
                <a:ext uri="{FF2B5EF4-FFF2-40B4-BE49-F238E27FC236}">
                  <a16:creationId xmlns:a16="http://schemas.microsoft.com/office/drawing/2014/main" id="{2C33CEF4-1D03-60BE-3AFF-929BBA0F6645}"/>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35" name="Half Frame 34">
              <a:extLst>
                <a:ext uri="{FF2B5EF4-FFF2-40B4-BE49-F238E27FC236}">
                  <a16:creationId xmlns:a16="http://schemas.microsoft.com/office/drawing/2014/main" id="{EF3658B7-9BC0-1A6E-301E-FE422A1E4377}"/>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pic>
        <p:nvPicPr>
          <p:cNvPr id="18" name="Picture 17" descr="A close up of a sign&#10;&#10;AI-generated content may be incorrect.">
            <a:extLst>
              <a:ext uri="{FF2B5EF4-FFF2-40B4-BE49-F238E27FC236}">
                <a16:creationId xmlns:a16="http://schemas.microsoft.com/office/drawing/2014/main" id="{31556B29-FDAA-222F-CDC9-33D644247F7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942288" y="275105"/>
            <a:ext cx="3011884" cy="803524"/>
          </a:xfrm>
          <a:prstGeom prst="rect">
            <a:avLst/>
          </a:prstGeom>
        </p:spPr>
      </p:pic>
      <p:sp>
        <p:nvSpPr>
          <p:cNvPr id="17" name="Content Placeholder 2">
            <a:extLst>
              <a:ext uri="{FF2B5EF4-FFF2-40B4-BE49-F238E27FC236}">
                <a16:creationId xmlns:a16="http://schemas.microsoft.com/office/drawing/2014/main" id="{AE91E7A4-93DC-969A-1D59-6841ED8B5783}"/>
              </a:ext>
            </a:extLst>
          </p:cNvPr>
          <p:cNvSpPr txBox="1">
            <a:spLocks/>
          </p:cNvSpPr>
          <p:nvPr/>
        </p:nvSpPr>
        <p:spPr>
          <a:xfrm>
            <a:off x="215027" y="1862890"/>
            <a:ext cx="1752600" cy="380438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579" indent="0" defTabSz="969264">
              <a:spcBef>
                <a:spcPts val="0"/>
              </a:spcBef>
              <a:spcAft>
                <a:spcPts val="636"/>
              </a:spcAft>
              <a:buFont typeface="Arial" panose="020B0604020202020204" pitchFamily="34" charset="0"/>
              <a:buNone/>
              <a:defRPr/>
            </a:pPr>
            <a:r>
              <a:rPr lang="en-US" sz="1400" b="1" dirty="0">
                <a:solidFill>
                  <a:srgbClr val="FFC000"/>
                </a:solidFill>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Font typeface="Arial" panose="020B0604020202020204" pitchFamily="34" charset="0"/>
              <a:buNone/>
              <a:defRPr/>
            </a:pPr>
            <a:r>
              <a:rPr lang="en-US" sz="1400" b="1" dirty="0">
                <a:solidFill>
                  <a:srgbClr val="FFC000"/>
                </a:solidFill>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Font typeface="Arial" panose="020B0604020202020204" pitchFamily="34" charset="0"/>
              <a:buNone/>
              <a:defRPr/>
            </a:pPr>
            <a:r>
              <a:rPr lang="en-US" sz="1400" b="1" dirty="0">
                <a:solidFill>
                  <a:srgbClr val="FFC000"/>
                </a:solidFill>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NJDOT</a:t>
            </a:r>
          </a:p>
          <a:p>
            <a:pPr marL="60579" indent="0" defTabSz="969264">
              <a:spcBef>
                <a:spcPts val="0"/>
              </a:spcBef>
              <a:spcAft>
                <a:spcPts val="636"/>
              </a:spcAft>
              <a:buFont typeface="Arial" panose="020B0604020202020204" pitchFamily="34" charset="0"/>
              <a:buNone/>
              <a:defRPr/>
            </a:pPr>
            <a:r>
              <a:rPr lang="en-US" sz="1400" dirty="0">
                <a:latin typeface="Aptos" panose="020B0004020202020204" pitchFamily="34" charset="0"/>
                <a:ea typeface="Tahoma" panose="020B0604030504040204" pitchFamily="34" charset="0"/>
                <a:cs typeface="Tahoma" panose="020B0604030504040204" pitchFamily="34" charset="0"/>
              </a:rPr>
              <a:t>Contact</a:t>
            </a:r>
          </a:p>
        </p:txBody>
      </p:sp>
    </p:spTree>
    <p:extLst>
      <p:ext uri="{BB962C8B-B14F-4D97-AF65-F5344CB8AC3E}">
        <p14:creationId xmlns:p14="http://schemas.microsoft.com/office/powerpoint/2010/main" val="276997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D9D58C-C4CA-B0A2-7337-6867D27CABC7}"/>
              </a:ext>
            </a:extLst>
          </p:cNvPr>
          <p:cNvSpPr>
            <a:spLocks noGrp="1"/>
          </p:cNvSpPr>
          <p:nvPr>
            <p:ph type="title"/>
          </p:nvPr>
        </p:nvSpPr>
        <p:spPr>
          <a:xfrm>
            <a:off x="129985" y="-227225"/>
            <a:ext cx="7128065" cy="1200361"/>
          </a:xfrm>
        </p:spPr>
        <p:txBody>
          <a:bodyPr anchor="b">
            <a:normAutofit/>
          </a:bodyPr>
          <a:lstStyle/>
          <a:p>
            <a:r>
              <a:rPr lang="en-US" sz="3600" b="1" dirty="0">
                <a:latin typeface="Bebas Neue Pro Light" panose="020B0306020202050201" pitchFamily="34" charset="0"/>
              </a:rPr>
              <a:t>Three Pillars of the NJ SRTS Program  </a:t>
            </a:r>
          </a:p>
        </p:txBody>
      </p:sp>
      <p:sp>
        <p:nvSpPr>
          <p:cNvPr id="11" name="Rectangle 10">
            <a:extLst>
              <a:ext uri="{FF2B5EF4-FFF2-40B4-BE49-F238E27FC236}">
                <a16:creationId xmlns:a16="http://schemas.microsoft.com/office/drawing/2014/main" id="{FFF11C9D-F858-A7FA-261E-547BA51B9E9C}"/>
              </a:ext>
            </a:extLst>
          </p:cNvPr>
          <p:cNvSpPr/>
          <p:nvPr/>
        </p:nvSpPr>
        <p:spPr>
          <a:xfrm>
            <a:off x="1951774" y="5886642"/>
            <a:ext cx="985922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4162D-F26B-D49C-EF5D-32E7FB580388}"/>
              </a:ext>
            </a:extLst>
          </p:cNvPr>
          <p:cNvSpPr/>
          <p:nvPr/>
        </p:nvSpPr>
        <p:spPr>
          <a:xfrm>
            <a:off x="11963400" y="5886641"/>
            <a:ext cx="126556" cy="62972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29259E2-CF4C-71DB-621F-F6EB3643B8DA}"/>
              </a:ext>
            </a:extLst>
          </p:cNvPr>
          <p:cNvCxnSpPr/>
          <p:nvPr/>
        </p:nvCxnSpPr>
        <p:spPr>
          <a:xfrm>
            <a:off x="236329" y="973136"/>
            <a:ext cx="3750243"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FF7704FE-EACD-5946-A896-9F6E190EBD80}"/>
              </a:ext>
            </a:extLst>
          </p:cNvPr>
          <p:cNvCxnSpPr>
            <a:cxnSpLocks/>
          </p:cNvCxnSpPr>
          <p:nvPr/>
        </p:nvCxnSpPr>
        <p:spPr>
          <a:xfrm>
            <a:off x="1951774" y="1862889"/>
            <a:ext cx="0" cy="1649506"/>
          </a:xfrm>
          <a:prstGeom prst="line">
            <a:avLst/>
          </a:prstGeom>
          <a:ln>
            <a:solidFill>
              <a:srgbClr val="FFC000"/>
            </a:solidFill>
            <a:prstDash val="lgDashDotDot"/>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186CCDF-2872-72D5-CBE7-8D7B96F518B9}"/>
              </a:ext>
            </a:extLst>
          </p:cNvPr>
          <p:cNvSpPr/>
          <p:nvPr/>
        </p:nvSpPr>
        <p:spPr>
          <a:xfrm>
            <a:off x="2224491" y="1230857"/>
            <a:ext cx="9448318" cy="5065168"/>
          </a:xfrm>
          <a:prstGeom prst="rect">
            <a:avLst/>
          </a:prstGeom>
          <a:solidFill>
            <a:schemeClr val="bg1"/>
          </a:solidFill>
          <a:ln>
            <a:noFill/>
          </a:ln>
          <a:effectLst>
            <a:outerShdw blurRad="50800" dist="25400" dir="1080000" algn="t"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14">
            <a:extLst>
              <a:ext uri="{FF2B5EF4-FFF2-40B4-BE49-F238E27FC236}">
                <a16:creationId xmlns:a16="http://schemas.microsoft.com/office/drawing/2014/main" id="{E844A1A0-3445-06D5-7ABE-CBCBD1FF97CB}"/>
              </a:ext>
            </a:extLst>
          </p:cNvPr>
          <p:cNvSpPr txBox="1">
            <a:spLocks/>
          </p:cNvSpPr>
          <p:nvPr/>
        </p:nvSpPr>
        <p:spPr>
          <a:xfrm>
            <a:off x="4254353" y="2134172"/>
            <a:ext cx="5007466" cy="502792"/>
          </a:xfrm>
          <a:prstGeom prst="rect">
            <a:avLst/>
          </a:prstGeom>
        </p:spPr>
        <p:txBody>
          <a:bodyPr vert="horz" lIns="91440" tIns="45720" rIns="91440" bIns="45720" rtlCol="0" anchor="t" anchorCtr="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algn="ctr">
              <a:lnSpc>
                <a:spcPct val="100000"/>
              </a:lnSpc>
              <a:spcBef>
                <a:spcPts val="0"/>
              </a:spcBef>
              <a:spcAft>
                <a:spcPts val="600"/>
              </a:spcAft>
              <a:buNone/>
              <a:defRPr/>
            </a:pPr>
            <a:r>
              <a:rPr kumimoji="0" lang="en-US" sz="2300" b="1" i="0" u="none" strike="noStrike" kern="1200" cap="none" spc="0" normalizeH="0" baseline="0" noProof="0" dirty="0">
                <a:ln>
                  <a:noFill/>
                </a:ln>
                <a:solidFill>
                  <a:prstClr val="black"/>
                </a:solidFill>
                <a:effectLst/>
                <a:uLnTx/>
                <a:uFillTx/>
                <a:latin typeface="Corbel" panose="020B0503020204020204" pitchFamily="34" charset="0"/>
              </a:rPr>
              <a:t>The Three Pillars of New Jersey Safe Routes to School Program</a:t>
            </a:r>
          </a:p>
          <a:p>
            <a:pPr marL="57150" indent="0" algn="ctr">
              <a:lnSpc>
                <a:spcPct val="100000"/>
              </a:lnSpc>
              <a:spcBef>
                <a:spcPts val="0"/>
              </a:spcBef>
              <a:spcAft>
                <a:spcPts val="600"/>
              </a:spcAft>
              <a:buNone/>
              <a:defRPr/>
            </a:pPr>
            <a:endPar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5715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67223249-5085-46A6-EFC6-338EA5F1AE92}"/>
              </a:ext>
            </a:extLst>
          </p:cNvPr>
          <p:cNvSpPr/>
          <p:nvPr/>
        </p:nvSpPr>
        <p:spPr>
          <a:xfrm>
            <a:off x="4362647" y="4511003"/>
            <a:ext cx="1595980" cy="846719"/>
          </a:xfrm>
          <a:prstGeom prst="roundRect">
            <a:avLst/>
          </a:prstGeom>
          <a:solidFill>
            <a:srgbClr val="3E5B9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Arrow: Up-Down 15">
            <a:extLst>
              <a:ext uri="{FF2B5EF4-FFF2-40B4-BE49-F238E27FC236}">
                <a16:creationId xmlns:a16="http://schemas.microsoft.com/office/drawing/2014/main" id="{045331E2-C1CE-6E40-14D1-9007FFE9AAB6}"/>
              </a:ext>
            </a:extLst>
          </p:cNvPr>
          <p:cNvSpPr/>
          <p:nvPr/>
        </p:nvSpPr>
        <p:spPr>
          <a:xfrm rot="1992808">
            <a:off x="5348874" y="3507697"/>
            <a:ext cx="322028" cy="877710"/>
          </a:xfrm>
          <a:prstGeom prst="upDown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Down 16">
            <a:extLst>
              <a:ext uri="{FF2B5EF4-FFF2-40B4-BE49-F238E27FC236}">
                <a16:creationId xmlns:a16="http://schemas.microsoft.com/office/drawing/2014/main" id="{D5E1A0E4-22F0-DA56-38FE-4A3D9D255B6C}"/>
              </a:ext>
            </a:extLst>
          </p:cNvPr>
          <p:cNvSpPr/>
          <p:nvPr/>
        </p:nvSpPr>
        <p:spPr>
          <a:xfrm rot="19533517">
            <a:off x="7906323" y="3538282"/>
            <a:ext cx="301556" cy="877713"/>
          </a:xfrm>
          <a:prstGeom prst="upDown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Up-Down 17">
            <a:extLst>
              <a:ext uri="{FF2B5EF4-FFF2-40B4-BE49-F238E27FC236}">
                <a16:creationId xmlns:a16="http://schemas.microsoft.com/office/drawing/2014/main" id="{1A0912A7-E43B-B74C-8D57-ED9BFE7819D4}"/>
              </a:ext>
            </a:extLst>
          </p:cNvPr>
          <p:cNvSpPr/>
          <p:nvPr/>
        </p:nvSpPr>
        <p:spPr>
          <a:xfrm rot="16200000">
            <a:off x="6610274" y="4291078"/>
            <a:ext cx="386045" cy="1271573"/>
          </a:xfrm>
          <a:prstGeom prst="upDown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B42F5D7-8146-CCED-9F8D-1C5E6BE42E51}"/>
              </a:ext>
            </a:extLst>
          </p:cNvPr>
          <p:cNvSpPr txBox="1"/>
          <p:nvPr/>
        </p:nvSpPr>
        <p:spPr>
          <a:xfrm>
            <a:off x="4319907" y="4575847"/>
            <a:ext cx="1581499" cy="707886"/>
          </a:xfrm>
          <a:prstGeom prst="rect">
            <a:avLst/>
          </a:prstGeom>
          <a:noFill/>
        </p:spPr>
        <p:txBody>
          <a:bodyPr wrap="square" rtlCol="0">
            <a:spAutoFit/>
          </a:bodyPr>
          <a:lstStyle/>
          <a:p>
            <a:pPr algn="ctr"/>
            <a:r>
              <a:rPr lang="en-US" sz="1400" dirty="0">
                <a:solidFill>
                  <a:schemeClr val="bg1"/>
                </a:solidFill>
                <a:latin typeface="+mj-lt"/>
              </a:rPr>
              <a:t>NJ Safe Routes </a:t>
            </a:r>
          </a:p>
          <a:p>
            <a:pPr algn="ctr"/>
            <a:r>
              <a:rPr lang="en-US" sz="1400" dirty="0">
                <a:solidFill>
                  <a:schemeClr val="bg1"/>
                </a:solidFill>
                <a:latin typeface="+mj-lt"/>
              </a:rPr>
              <a:t>Resource Center</a:t>
            </a:r>
          </a:p>
          <a:p>
            <a:pPr algn="ctr"/>
            <a:r>
              <a:rPr lang="en-US" sz="1200" dirty="0">
                <a:solidFill>
                  <a:schemeClr val="bg1"/>
                </a:solidFill>
                <a:latin typeface="+mj-lt"/>
              </a:rPr>
              <a:t>Rutgers University</a:t>
            </a:r>
          </a:p>
        </p:txBody>
      </p:sp>
      <p:cxnSp>
        <p:nvCxnSpPr>
          <p:cNvPr id="30" name="Straight Connector 29">
            <a:extLst>
              <a:ext uri="{FF2B5EF4-FFF2-40B4-BE49-F238E27FC236}">
                <a16:creationId xmlns:a16="http://schemas.microsoft.com/office/drawing/2014/main" id="{4C6DB944-16EE-8EB8-D45B-1F7BFEAFC1A1}"/>
              </a:ext>
            </a:extLst>
          </p:cNvPr>
          <p:cNvCxnSpPr>
            <a:cxnSpLocks/>
          </p:cNvCxnSpPr>
          <p:nvPr/>
        </p:nvCxnSpPr>
        <p:spPr>
          <a:xfrm>
            <a:off x="236329" y="973136"/>
            <a:ext cx="5859671" cy="0"/>
          </a:xfrm>
          <a:prstGeom prst="line">
            <a:avLst/>
          </a:prstGeom>
        </p:spPr>
        <p:style>
          <a:lnRef idx="1">
            <a:schemeClr val="accent4"/>
          </a:lnRef>
          <a:fillRef idx="0">
            <a:schemeClr val="accent4"/>
          </a:fillRef>
          <a:effectRef idx="0">
            <a:schemeClr val="accent4"/>
          </a:effectRef>
          <a:fontRef idx="minor">
            <a:schemeClr val="tx1"/>
          </a:fontRef>
        </p:style>
      </p:cxnSp>
      <p:grpSp>
        <p:nvGrpSpPr>
          <p:cNvPr id="7" name="Group 6">
            <a:extLst>
              <a:ext uri="{FF2B5EF4-FFF2-40B4-BE49-F238E27FC236}">
                <a16:creationId xmlns:a16="http://schemas.microsoft.com/office/drawing/2014/main" id="{1782CAAB-0307-35B7-23A3-9C8F7E099D58}"/>
              </a:ext>
            </a:extLst>
          </p:cNvPr>
          <p:cNvGrpSpPr/>
          <p:nvPr/>
        </p:nvGrpSpPr>
        <p:grpSpPr>
          <a:xfrm>
            <a:off x="200346" y="1613690"/>
            <a:ext cx="1660546" cy="4171474"/>
            <a:chOff x="236329" y="1613690"/>
            <a:chExt cx="1715445" cy="3419720"/>
          </a:xfrm>
        </p:grpSpPr>
        <p:sp>
          <p:nvSpPr>
            <p:cNvPr id="10" name="Half Frame 9">
              <a:extLst>
                <a:ext uri="{FF2B5EF4-FFF2-40B4-BE49-F238E27FC236}">
                  <a16:creationId xmlns:a16="http://schemas.microsoft.com/office/drawing/2014/main" id="{73C8D29D-5CA0-B1B4-4CC3-4CCB662B91A8}"/>
                </a:ext>
              </a:extLst>
            </p:cNvPr>
            <p:cNvSpPr/>
            <p:nvPr/>
          </p:nvSpPr>
          <p:spPr>
            <a:xfrm>
              <a:off x="236329" y="1613690"/>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21" name="Half Frame 20">
              <a:extLst>
                <a:ext uri="{FF2B5EF4-FFF2-40B4-BE49-F238E27FC236}">
                  <a16:creationId xmlns:a16="http://schemas.microsoft.com/office/drawing/2014/main" id="{23F3CC26-67CB-CA49-096B-FDE904085866}"/>
                </a:ext>
              </a:extLst>
            </p:cNvPr>
            <p:cNvSpPr/>
            <p:nvPr/>
          </p:nvSpPr>
          <p:spPr>
            <a:xfrm rot="10800000">
              <a:off x="1694786" y="4549316"/>
              <a:ext cx="256988" cy="484094"/>
            </a:xfrm>
            <a:prstGeom prst="halfFram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pic>
        <p:nvPicPr>
          <p:cNvPr id="32" name="Picture 31" descr="A black background with blue and green text&#10;&#10;Description automatically generated">
            <a:extLst>
              <a:ext uri="{FF2B5EF4-FFF2-40B4-BE49-F238E27FC236}">
                <a16:creationId xmlns:a16="http://schemas.microsoft.com/office/drawing/2014/main" id="{7166C810-1C28-13B1-8FAF-9B46054DFC8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08037" y="1349816"/>
            <a:ext cx="5590518" cy="727331"/>
          </a:xfrm>
          <a:prstGeom prst="rect">
            <a:avLst/>
          </a:prstGeom>
        </p:spPr>
      </p:pic>
      <p:sp>
        <p:nvSpPr>
          <p:cNvPr id="26" name="Rectangle: Rounded Corners 25">
            <a:extLst>
              <a:ext uri="{FF2B5EF4-FFF2-40B4-BE49-F238E27FC236}">
                <a16:creationId xmlns:a16="http://schemas.microsoft.com/office/drawing/2014/main" id="{A48DBB7C-36E7-A0D6-F629-F68F63B81FD8}"/>
              </a:ext>
            </a:extLst>
          </p:cNvPr>
          <p:cNvSpPr/>
          <p:nvPr/>
        </p:nvSpPr>
        <p:spPr>
          <a:xfrm>
            <a:off x="7553524" y="4484433"/>
            <a:ext cx="1563110" cy="846719"/>
          </a:xfrm>
          <a:prstGeom prst="roundRect">
            <a:avLst/>
          </a:prstGeom>
          <a:solidFill>
            <a:srgbClr val="3E5B9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F246413-3BA1-443D-20F7-C2E64C022FFF}"/>
              </a:ext>
            </a:extLst>
          </p:cNvPr>
          <p:cNvSpPr txBox="1"/>
          <p:nvPr/>
        </p:nvSpPr>
        <p:spPr>
          <a:xfrm>
            <a:off x="7538477" y="4544935"/>
            <a:ext cx="1540208" cy="738664"/>
          </a:xfrm>
          <a:prstGeom prst="rect">
            <a:avLst/>
          </a:prstGeom>
          <a:noFill/>
        </p:spPr>
        <p:txBody>
          <a:bodyPr wrap="square" rtlCol="0">
            <a:spAutoFit/>
          </a:bodyPr>
          <a:lstStyle/>
          <a:p>
            <a:pPr algn="ctr"/>
            <a:r>
              <a:rPr lang="en-US" sz="1400" dirty="0">
                <a:solidFill>
                  <a:schemeClr val="bg1"/>
                </a:solidFill>
                <a:latin typeface="+mj-lt"/>
              </a:rPr>
              <a:t>8 Transportation Management Associations in NJ</a:t>
            </a:r>
          </a:p>
        </p:txBody>
      </p:sp>
      <p:sp>
        <p:nvSpPr>
          <p:cNvPr id="2" name="Rectangle: Rounded Corners 1">
            <a:extLst>
              <a:ext uri="{FF2B5EF4-FFF2-40B4-BE49-F238E27FC236}">
                <a16:creationId xmlns:a16="http://schemas.microsoft.com/office/drawing/2014/main" id="{8CFEE4F7-233F-2AA1-A74D-0DDC0404AFB1}"/>
              </a:ext>
            </a:extLst>
          </p:cNvPr>
          <p:cNvSpPr/>
          <p:nvPr/>
        </p:nvSpPr>
        <p:spPr>
          <a:xfrm>
            <a:off x="4294840" y="2518463"/>
            <a:ext cx="4900017" cy="846719"/>
          </a:xfrm>
          <a:prstGeom prst="roundRect">
            <a:avLst/>
          </a:prstGeom>
          <a:solidFill>
            <a:srgbClr val="3E5B9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278BCB9-1B3F-B39C-A583-F39461316F56}"/>
              </a:ext>
            </a:extLst>
          </p:cNvPr>
          <p:cNvSpPr txBox="1"/>
          <p:nvPr/>
        </p:nvSpPr>
        <p:spPr>
          <a:xfrm>
            <a:off x="5994474" y="2692504"/>
            <a:ext cx="2218407" cy="523220"/>
          </a:xfrm>
          <a:prstGeom prst="rect">
            <a:avLst/>
          </a:prstGeom>
          <a:noFill/>
        </p:spPr>
        <p:txBody>
          <a:bodyPr wrap="square" rtlCol="0">
            <a:spAutoFit/>
          </a:bodyPr>
          <a:lstStyle/>
          <a:p>
            <a:pPr algn="ctr"/>
            <a:r>
              <a:rPr lang="en-US" sz="1400" dirty="0">
                <a:solidFill>
                  <a:schemeClr val="bg1"/>
                </a:solidFill>
                <a:latin typeface="+mj-lt"/>
              </a:rPr>
              <a:t>NJ Department of Transportation</a:t>
            </a:r>
          </a:p>
        </p:txBody>
      </p:sp>
      <p:pic>
        <p:nvPicPr>
          <p:cNvPr id="31" name="Picture 30" descr="A red and blue logo with a arrow&#10;&#10;Description automatically generated">
            <a:extLst>
              <a:ext uri="{FF2B5EF4-FFF2-40B4-BE49-F238E27FC236}">
                <a16:creationId xmlns:a16="http://schemas.microsoft.com/office/drawing/2014/main" id="{16042E3F-2AAE-5D0F-1201-0DCD679786E5}"/>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5508" b="96206" l="2841" r="98182">
                        <a14:foregroundMark x1="39773" y1="37821" x2="39773" y2="37821"/>
                        <a14:foregroundMark x1="35568" y1="46634" x2="35568" y2="46634"/>
                        <a14:foregroundMark x1="35568" y1="46634" x2="35568" y2="46634"/>
                        <a14:foregroundMark x1="27386" y1="61934" x2="27386" y2="61934"/>
                        <a14:foregroundMark x1="27386" y1="62301" x2="27386" y2="62301"/>
                        <a14:foregroundMark x1="27045" y1="61934" x2="27045" y2="61934"/>
                        <a14:foregroundMark x1="26364" y1="56181" x2="24205" y2="47736"/>
                        <a14:foregroundMark x1="23864" y1="45532" x2="23864" y2="44308"/>
                        <a14:foregroundMark x1="26705" y1="40147" x2="33068" y2="38188"/>
                        <a14:foregroundMark x1="32386" y1="39780" x2="32386" y2="40881"/>
                        <a14:foregroundMark x1="33750" y1="46267" x2="33750" y2="46267"/>
                        <a14:foregroundMark x1="33750" y1="50428" x2="33750" y2="50428"/>
                        <a14:foregroundMark x1="35909" y1="54712" x2="36932" y2="55447"/>
                        <a14:foregroundMark x1="57273" y1="55447" x2="57273" y2="55447"/>
                        <a14:foregroundMark x1="57955" y1="55447" x2="57955" y2="55447"/>
                        <a14:foregroundMark x1="58636" y1="54712" x2="58636" y2="54712"/>
                        <a14:foregroundMark x1="61477" y1="49327" x2="66136" y2="47736"/>
                        <a14:foregroundMark x1="80682" y1="45043" x2="86364" y2="46634"/>
                        <a14:foregroundMark x1="90568" y1="45900" x2="92045" y2="45900"/>
                        <a14:foregroundMark x1="93068" y1="45900" x2="93068" y2="45900"/>
                        <a14:foregroundMark x1="92727" y1="50796" x2="92727" y2="50796"/>
                        <a14:foregroundMark x1="92727" y1="52020" x2="94545" y2="52387"/>
                        <a14:foregroundMark x1="95568" y1="50061" x2="94886" y2="46634"/>
                        <a14:foregroundMark x1="93750" y1="44308" x2="93750" y2="44308"/>
                        <a14:foregroundMark x1="93409" y1="42840" x2="93409" y2="42840"/>
                        <a14:foregroundMark x1="92386" y1="40514" x2="91364" y2="37454"/>
                        <a14:foregroundMark x1="90227" y1="35863" x2="90227" y2="35863"/>
                        <a14:foregroundMark x1="89545" y1="34027" x2="89205" y2="32069"/>
                        <a14:foregroundMark x1="88864" y1="30967" x2="86023" y2="26683"/>
                        <a14:foregroundMark x1="85227" y1="25949" x2="85227" y2="24480"/>
                        <a14:foregroundMark x1="83864" y1="22889" x2="81705" y2="21420"/>
                        <a14:foregroundMark x1="81364" y1="21053" x2="80000" y2="19461"/>
                        <a14:foregroundMark x1="77159" y1="17136" x2="74659" y2="15300"/>
                        <a14:foregroundMark x1="73182" y1="14443" x2="73182" y2="14443"/>
                        <a14:foregroundMark x1="69318" y1="13709" x2="67841" y2="13709"/>
                        <a14:foregroundMark x1="63977" y1="12974" x2="61818" y2="12240"/>
                        <a14:foregroundMark x1="59318" y1="11016" x2="57955" y2="10282"/>
                        <a14:foregroundMark x1="56136" y1="9547" x2="53636" y2="8323"/>
                        <a14:foregroundMark x1="49773" y1="8323" x2="47955" y2="8323"/>
                        <a14:foregroundMark x1="45909" y1="8813" x2="45909" y2="8813"/>
                        <a14:foregroundMark x1="45455" y1="9180" x2="44432" y2="9180"/>
                        <a14:foregroundMark x1="41250" y1="10282" x2="34886" y2="13341"/>
                        <a14:foregroundMark x1="32386" y1="12974" x2="32386" y2="12974"/>
                        <a14:foregroundMark x1="29205" y1="13709" x2="28068" y2="15667"/>
                        <a14:foregroundMark x1="24545" y1="18727" x2="21023" y2="21053"/>
                        <a14:foregroundMark x1="15000" y1="24847" x2="12500" y2="26316"/>
                        <a14:foregroundMark x1="10341" y1="27907" x2="6364" y2="52876"/>
                        <a14:foregroundMark x1="6364" y1="52876" x2="17500" y2="77723"/>
                        <a14:foregroundMark x1="17500" y1="77723" x2="42045" y2="90698"/>
                        <a14:foregroundMark x1="42045" y1="90698" x2="62500" y2="94737"/>
                        <a14:foregroundMark x1="62500" y1="94737" x2="81364" y2="79315"/>
                        <a14:foregroundMark x1="81364" y1="79315" x2="94886" y2="54100"/>
                        <a14:foregroundMark x1="94886" y1="54100" x2="85455" y2="19461"/>
                        <a14:foregroundMark x1="85455" y1="19461" x2="65000" y2="9547"/>
                        <a14:foregroundMark x1="65000" y1="9547" x2="42159" y2="8568"/>
                        <a14:foregroundMark x1="42159" y1="8568" x2="18295" y2="21420"/>
                        <a14:foregroundMark x1="18295" y1="21420" x2="10341" y2="30233"/>
                        <a14:foregroundMark x1="7500" y1="35129" x2="6136" y2="57283"/>
                        <a14:foregroundMark x1="6136" y1="57283" x2="13977" y2="83231"/>
                        <a14:foregroundMark x1="13977" y1="83231" x2="38864" y2="94002"/>
                        <a14:foregroundMark x1="38864" y1="94002" x2="58523" y2="94859"/>
                        <a14:foregroundMark x1="58523" y1="94859" x2="59318" y2="94002"/>
                        <a14:foregroundMark x1="37386" y1="96328" x2="55682" y2="94859"/>
                        <a14:foregroundMark x1="55682" y1="94859" x2="50455" y2="96328"/>
                        <a14:foregroundMark x1="46932" y1="89841" x2="68750" y2="89841"/>
                        <a14:foregroundMark x1="68750" y1="89841" x2="85682" y2="73072"/>
                        <a14:foregroundMark x1="68636" y1="90942" x2="85795" y2="80661"/>
                        <a14:foregroundMark x1="85795" y1="80661" x2="87727" y2="76499"/>
                        <a14:foregroundMark x1="59318" y1="87882" x2="78636" y2="77111"/>
                        <a14:foregroundMark x1="78636" y1="77111" x2="83182" y2="70747"/>
                        <a14:foregroundMark x1="5682" y1="64259" x2="7955" y2="43084"/>
                        <a14:foregroundMark x1="7955" y1="43084" x2="7841" y2="42840"/>
                        <a14:foregroundMark x1="3636" y1="58140" x2="6136" y2="37821"/>
                        <a14:foregroundMark x1="6136" y1="37821" x2="6136" y2="37821"/>
                        <a14:foregroundMark x1="29205" y1="5753" x2="47500" y2="1591"/>
                        <a14:foregroundMark x1="47500" y1="1591" x2="66705" y2="5630"/>
                        <a14:foregroundMark x1="66705" y1="5630" x2="67500" y2="6120"/>
                        <a14:foregroundMark x1="80682" y1="44676" x2="98295" y2="49939"/>
                        <a14:foregroundMark x1="98295" y1="49939" x2="95568" y2="59976"/>
                        <a14:foregroundMark x1="28409" y1="40147" x2="27386" y2="60710"/>
                        <a14:foregroundMark x1="27386" y1="60710" x2="30227" y2="38923"/>
                        <a14:foregroundMark x1="30227" y1="38923" x2="28409" y2="53488"/>
                        <a14:foregroundMark x1="40568" y1="51652" x2="38068" y2="53488"/>
                        <a14:foregroundMark x1="39432" y1="59976" x2="31591" y2="35006"/>
                        <a14:foregroundMark x1="31591" y1="35006" x2="24886" y2="56548"/>
                        <a14:foregroundMark x1="24886" y1="56548" x2="30909" y2="76132"/>
                        <a14:foregroundMark x1="30909" y1="76132" x2="59432" y2="80171"/>
                        <a14:foregroundMark x1="59432" y1="80171" x2="77727" y2="68911"/>
                        <a14:foregroundMark x1="77727" y1="68911" x2="48295" y2="79927"/>
                        <a14:foregroundMark x1="76364" y1="26316" x2="51364" y2="18360"/>
                        <a14:foregroundMark x1="51364" y1="18360" x2="41932" y2="19094"/>
                        <a14:foregroundMark x1="32386" y1="12240" x2="37727" y2="8813"/>
                        <a14:foregroundMark x1="55455" y1="7589" x2="57273" y2="6854"/>
                        <a14:foregroundMark x1="2841" y1="54223" x2="6477" y2="41983"/>
                        <a14:foregroundMark x1="21023" y1="81028" x2="22386" y2="82987"/>
                        <a14:foregroundMark x1="59318" y1="91432" x2="65000" y2="90942"/>
                        <a14:foregroundMark x1="20682" y1="17503" x2="29886" y2="11383"/>
                        <a14:foregroundMark x1="24659" y1="29253" x2="13977" y2="54100"/>
                        <a14:foregroundMark x1="13977" y1="54100" x2="26818" y2="78825"/>
                        <a14:foregroundMark x1="26818" y1="78825" x2="57500" y2="82252"/>
                        <a14:foregroundMark x1="57500" y1="82252" x2="79205" y2="72827"/>
                        <a14:foregroundMark x1="79205" y1="72827" x2="55227" y2="72215"/>
                        <a14:foregroundMark x1="55227" y1="72215" x2="33523" y2="79315"/>
                        <a14:foregroundMark x1="33523" y1="79315" x2="50000" y2="54100"/>
                        <a14:foregroundMark x1="50000" y1="54100" x2="40682" y2="25581"/>
                        <a14:foregroundMark x1="40682" y1="25581" x2="18295" y2="29621"/>
                        <a14:foregroundMark x1="18295" y1="29621" x2="14432" y2="35863"/>
                        <a14:foregroundMark x1="34432" y1="41616" x2="33182" y2="68666"/>
                        <a14:foregroundMark x1="33182" y1="68666" x2="30795" y2="56916"/>
                        <a14:foregroundMark x1="45000" y1="51652" x2="35682" y2="29253"/>
                        <a14:foregroundMark x1="35682" y1="29253" x2="39318" y2="53611"/>
                        <a14:foregroundMark x1="39318" y1="53611" x2="42841" y2="53611"/>
                        <a14:foregroundMark x1="25568" y1="23501" x2="51705" y2="19094"/>
                        <a14:foregroundMark x1="51705" y1="19094" x2="75114" y2="32313"/>
                        <a14:foregroundMark x1="75114" y1="32313" x2="57841" y2="15912"/>
                        <a14:foregroundMark x1="57841" y1="15912" x2="32045" y2="20441"/>
                        <a14:foregroundMark x1="32045" y1="20441" x2="26364" y2="25826"/>
                        <a14:foregroundMark x1="42841" y1="23990" x2="64659" y2="32313"/>
                        <a14:foregroundMark x1="64659" y1="32313" x2="72955" y2="30233"/>
                        <a14:foregroundMark x1="68068" y1="35006" x2="88864" y2="43452"/>
                        <a14:foregroundMark x1="88864" y1="43452" x2="75568" y2="35006"/>
                        <a14:foregroundMark x1="60114" y1="68421" x2="84205" y2="61567"/>
                        <a14:foregroundMark x1="84205" y1="61567" x2="78750" y2="66463"/>
                      </a14:backgroundRemoval>
                    </a14:imgEffect>
                  </a14:imgLayer>
                </a14:imgProps>
              </a:ext>
              <a:ext uri="{28A0092B-C50C-407E-A947-70E740481C1C}">
                <a14:useLocalDpi xmlns:a14="http://schemas.microsoft.com/office/drawing/2010/main" val="0"/>
              </a:ext>
            </a:extLst>
          </a:blip>
          <a:stretch>
            <a:fillRect/>
          </a:stretch>
        </p:blipFill>
        <p:spPr>
          <a:xfrm>
            <a:off x="5492368" y="2537112"/>
            <a:ext cx="852995" cy="791929"/>
          </a:xfrm>
          <a:prstGeom prst="rect">
            <a:avLst/>
          </a:prstGeom>
        </p:spPr>
      </p:pic>
      <p:grpSp>
        <p:nvGrpSpPr>
          <p:cNvPr id="39" name="Group 38">
            <a:extLst>
              <a:ext uri="{FF2B5EF4-FFF2-40B4-BE49-F238E27FC236}">
                <a16:creationId xmlns:a16="http://schemas.microsoft.com/office/drawing/2014/main" id="{5EBF97DB-5132-2B02-E137-4827831A5845}"/>
              </a:ext>
            </a:extLst>
          </p:cNvPr>
          <p:cNvGrpSpPr/>
          <p:nvPr/>
        </p:nvGrpSpPr>
        <p:grpSpPr>
          <a:xfrm>
            <a:off x="9033980" y="3515486"/>
            <a:ext cx="2581396" cy="2624781"/>
            <a:chOff x="9033980" y="3515486"/>
            <a:chExt cx="2581396" cy="2624781"/>
          </a:xfrm>
        </p:grpSpPr>
        <p:pic>
          <p:nvPicPr>
            <p:cNvPr id="37" name="Picture 36">
              <a:extLst>
                <a:ext uri="{FF2B5EF4-FFF2-40B4-BE49-F238E27FC236}">
                  <a16:creationId xmlns:a16="http://schemas.microsoft.com/office/drawing/2014/main" id="{20497DFD-1B22-DD2A-368F-E2FFD219566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33980" y="3515486"/>
              <a:ext cx="2581396" cy="2624781"/>
            </a:xfrm>
            <a:prstGeom prst="rect">
              <a:avLst/>
            </a:prstGeom>
          </p:spPr>
        </p:pic>
        <p:sp>
          <p:nvSpPr>
            <p:cNvPr id="38" name="Rectangle 37">
              <a:extLst>
                <a:ext uri="{FF2B5EF4-FFF2-40B4-BE49-F238E27FC236}">
                  <a16:creationId xmlns:a16="http://schemas.microsoft.com/office/drawing/2014/main" id="{44DEC39F-8242-4760-2BF5-538937866B0C}"/>
                </a:ext>
              </a:extLst>
            </p:cNvPr>
            <p:cNvSpPr/>
            <p:nvPr/>
          </p:nvSpPr>
          <p:spPr>
            <a:xfrm>
              <a:off x="9116634" y="5785163"/>
              <a:ext cx="720702" cy="355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5650" y="4682140"/>
            <a:ext cx="2116637" cy="488003"/>
          </a:xfrm>
          <a:prstGeom prst="rect">
            <a:avLst/>
          </a:prstGeom>
        </p:spPr>
      </p:pic>
      <p:sp>
        <p:nvSpPr>
          <p:cNvPr id="4" name="Content Placeholder 2">
            <a:extLst>
              <a:ext uri="{FF2B5EF4-FFF2-40B4-BE49-F238E27FC236}">
                <a16:creationId xmlns:a16="http://schemas.microsoft.com/office/drawing/2014/main" id="{5516F72A-B5CD-D98C-E132-E79DD567E014}"/>
              </a:ext>
            </a:extLst>
          </p:cNvPr>
          <p:cNvSpPr>
            <a:spLocks noGrp="1"/>
          </p:cNvSpPr>
          <p:nvPr>
            <p:ph idx="1"/>
          </p:nvPr>
        </p:nvSpPr>
        <p:spPr>
          <a:xfrm>
            <a:off x="215027" y="1862890"/>
            <a:ext cx="1752600" cy="3804380"/>
          </a:xfrm>
        </p:spPr>
        <p:txBody>
          <a:bodyPr anchor="ctr">
            <a:normAutofit/>
          </a:bodyPr>
          <a:lstStyle/>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About SRTS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Vision &amp; Mission</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Complete Streets </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Safe System Approach</a:t>
            </a:r>
          </a:p>
          <a:p>
            <a:pPr marL="60579" indent="0" defTabSz="969264">
              <a:spcBef>
                <a:spcPts val="0"/>
              </a:spcBef>
              <a:spcAft>
                <a:spcPts val="636"/>
              </a:spcAft>
              <a:buNone/>
              <a:defRPr/>
            </a:pPr>
            <a:r>
              <a:rPr lang="en-US" sz="1400" b="1" kern="1200" dirty="0">
                <a:solidFill>
                  <a:srgbClr val="FFC000"/>
                </a:solidFill>
                <a:latin typeface="Aptos" panose="020B0004020202020204" pitchFamily="34" charset="0"/>
                <a:ea typeface="Tahoma" panose="020B0604030504040204" pitchFamily="34" charset="0"/>
                <a:cs typeface="Tahoma" panose="020B0604030504040204" pitchFamily="34" charset="0"/>
              </a:rPr>
              <a:t>Three Pillars</a:t>
            </a: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NJ TMAs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Safe Routes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 Crossing Guards</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 Bike Ped Resource Center</a:t>
            </a:r>
          </a:p>
          <a:p>
            <a:pPr marL="60579" indent="0" defTabSz="969264">
              <a:spcBef>
                <a:spcPts val="0"/>
              </a:spcBef>
              <a:spcAft>
                <a:spcPts val="636"/>
              </a:spcAft>
              <a:buNone/>
              <a:defRPr/>
            </a:pPr>
            <a:r>
              <a:rPr lang="en-US" sz="1400" dirty="0">
                <a:latin typeface="Aptos" panose="020B0004020202020204" pitchFamily="34" charset="0"/>
                <a:ea typeface="Tahoma" panose="020B0604030504040204" pitchFamily="34" charset="0"/>
                <a:cs typeface="Tahoma" panose="020B0604030504040204" pitchFamily="34" charset="0"/>
              </a:rPr>
              <a:t>NJDOT</a:t>
            </a:r>
            <a:endParaRPr lang="en-US" sz="1400" kern="1200" dirty="0">
              <a:latin typeface="Aptos" panose="020B0004020202020204" pitchFamily="34" charset="0"/>
              <a:ea typeface="Tahoma" panose="020B0604030504040204" pitchFamily="34" charset="0"/>
              <a:cs typeface="Tahoma" panose="020B0604030504040204" pitchFamily="34" charset="0"/>
            </a:endParaRPr>
          </a:p>
          <a:p>
            <a:pPr marL="60579" indent="0" defTabSz="969264">
              <a:spcBef>
                <a:spcPts val="0"/>
              </a:spcBef>
              <a:spcAft>
                <a:spcPts val="636"/>
              </a:spcAft>
              <a:buNone/>
              <a:defRPr/>
            </a:pPr>
            <a:r>
              <a:rPr lang="en-US" sz="1400" kern="1200" dirty="0">
                <a:latin typeface="Aptos" panose="020B0004020202020204" pitchFamily="34" charset="0"/>
                <a:ea typeface="Tahoma" panose="020B0604030504040204" pitchFamily="34" charset="0"/>
                <a:cs typeface="Tahoma" panose="020B0604030504040204" pitchFamily="34" charset="0"/>
              </a:rPr>
              <a:t>Contact</a:t>
            </a:r>
          </a:p>
        </p:txBody>
      </p:sp>
    </p:spTree>
    <p:extLst>
      <p:ext uri="{BB962C8B-B14F-4D97-AF65-F5344CB8AC3E}">
        <p14:creationId xmlns:p14="http://schemas.microsoft.com/office/powerpoint/2010/main" val="1859846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33027</TotalTime>
  <Words>4617</Words>
  <Application>Microsoft Office PowerPoint</Application>
  <PresentationFormat>Widescreen</PresentationFormat>
  <Paragraphs>553</Paragraphs>
  <Slides>31</Slides>
  <Notes>31</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1_Simple Light</vt:lpstr>
      <vt:lpstr>About the New Jersey Safe Routes to School Program</vt:lpstr>
      <vt:lpstr>About Safe Routes to School </vt:lpstr>
      <vt:lpstr>About Safe Routes to School</vt:lpstr>
      <vt:lpstr>NJ Safe Routes to School Program Vision &amp; Mission  </vt:lpstr>
      <vt:lpstr>Complete Streets</vt:lpstr>
      <vt:lpstr>Safe System Approach</vt:lpstr>
      <vt:lpstr>Safe System Approach</vt:lpstr>
      <vt:lpstr>PowerPoint Presentation</vt:lpstr>
      <vt:lpstr>Three Pillars of the NJ SRTS Program  </vt:lpstr>
      <vt:lpstr>PowerPoint Presentation</vt:lpstr>
      <vt:lpstr>TMA Regional SRTS Coordinators</vt:lpstr>
      <vt:lpstr>TMA Regional SRTS Coordinators</vt:lpstr>
      <vt:lpstr>PowerPoint Presentation</vt:lpstr>
      <vt:lpstr>PowerPoint Presentation</vt:lpstr>
      <vt:lpstr>NJDOT Safe Routes to School Resource Center</vt:lpstr>
      <vt:lpstr>NJDOT Safe Routes to School Resource Center</vt:lpstr>
      <vt:lpstr>Safe Routes to School Program Recognition </vt:lpstr>
      <vt:lpstr>NJ Crossing Guards Training &amp; Resources</vt:lpstr>
      <vt:lpstr>PowerPoint Presentation</vt:lpstr>
      <vt:lpstr>NJ Bicycle &amp; Pedestrian Resource Center</vt:lpstr>
      <vt:lpstr>Subscribe to Newsletters &amp; Visit Social Media</vt:lpstr>
      <vt:lpstr>PowerPoint Presentation</vt:lpstr>
      <vt:lpstr>PowerPoint Presentation</vt:lpstr>
      <vt:lpstr>PowerPoint Presentation</vt:lpstr>
      <vt:lpstr>NJDOT Complete Streets</vt:lpstr>
      <vt:lpstr>NJDOT SRTS Infrastructure Funding</vt:lpstr>
      <vt:lpstr>NJDOT TASA Infrastructure Funding</vt:lpstr>
      <vt:lpstr>NJDOT Local Aid Resource Center</vt:lpstr>
      <vt:lpstr>NJDOT Bicycle &amp; Pedestrian Planning Assistance</vt:lpstr>
      <vt:lpstr>NJDOT Design Guides</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Routes to School</dc:title>
  <dc:creator>shilpy mehta</dc:creator>
  <cp:lastModifiedBy>Leigh Ann Von Hagen</cp:lastModifiedBy>
  <cp:revision>94</cp:revision>
  <dcterms:created xsi:type="dcterms:W3CDTF">2023-08-11T13:46:35Z</dcterms:created>
  <dcterms:modified xsi:type="dcterms:W3CDTF">2025-06-09T12:05:30Z</dcterms:modified>
</cp:coreProperties>
</file>